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69"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Bahnschrift Condensed" panose="020B0502040204020203" pitchFamily="34" charset="0"/>
      <p:regular r:id="rId16"/>
      <p:bold r:id="rId17"/>
    </p:embeddedFont>
    <p:embeddedFont>
      <p:font typeface="Calibri" panose="020F0502020204030204" pitchFamily="34" charset="0"/>
      <p:regular r:id="rId18"/>
      <p:bold r:id="rId19"/>
      <p:italic r:id="rId20"/>
      <p:boldItalic r:id="rId21"/>
    </p:embeddedFont>
    <p:embeddedFont>
      <p:font typeface="Bahnschrift SemiBold" panose="020B0502040204020203" pitchFamily="34" charset="0"/>
      <p:bold r:id="rId22"/>
    </p:embeddedFont>
    <p:embeddedFont>
      <p:font typeface="Arimo Bold" panose="020B0604020202020204" charset="0"/>
      <p:regular r:id="rId23"/>
    </p:embeddedFont>
    <p:embeddedFont>
      <p:font typeface="Arimo" panose="020B0604020202020204" charset="0"/>
      <p:regular r:id="rId24"/>
    </p:embeddedFont>
    <p:embeddedFont>
      <p:font typeface="Bahnschrift Light SemiCondensed" panose="020B0502040204020203" pitchFamily="34" charset="0"/>
      <p:regular r:id="rId25"/>
    </p:embeddedFont>
    <p:embeddedFont>
      <p:font typeface="Bahnschrift Light Condensed" panose="020B0502040204020203" pitchFamily="3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amma.app/?utm_source=made-with-gamma" TargetMode="Externa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ECE4"/>
        </a:solidFill>
        <a:effectLst/>
      </p:bgPr>
    </p:bg>
    <p:spTree>
      <p:nvGrpSpPr>
        <p:cNvPr id="1" name=""/>
        <p:cNvGrpSpPr/>
        <p:nvPr/>
      </p:nvGrpSpPr>
      <p:grpSpPr>
        <a:xfrm>
          <a:off x="0" y="0"/>
          <a:ext cx="0" cy="0"/>
          <a:chOff x="0" y="0"/>
          <a:chExt cx="0" cy="0"/>
        </a:xfrm>
      </p:grpSpPr>
      <p:sp>
        <p:nvSpPr>
          <p:cNvPr id="2" name="TextBox 1"/>
          <p:cNvSpPr txBox="1"/>
          <p:nvPr/>
        </p:nvSpPr>
        <p:spPr>
          <a:xfrm>
            <a:off x="7039429" y="7937"/>
            <a:ext cx="12801600" cy="1938992"/>
          </a:xfrm>
          <a:prstGeom prst="rect">
            <a:avLst/>
          </a:prstGeom>
          <a:noFill/>
        </p:spPr>
        <p:txBody>
          <a:bodyPr wrap="square" rtlCol="0">
            <a:spAutoFit/>
          </a:bodyPr>
          <a:lstStyle/>
          <a:p>
            <a:r>
              <a:rPr lang="en-US" sz="6000" b="1" dirty="0" smtClean="0">
                <a:latin typeface="Bahnschrift Condensed" panose="020B0502040204020203" pitchFamily="34" charset="0"/>
              </a:rPr>
              <a:t>    AUTOMATIC </a:t>
            </a:r>
            <a:r>
              <a:rPr lang="en-US" sz="6000" b="1" dirty="0" smtClean="0">
                <a:latin typeface="Bahnschrift Condensed" panose="020B0502040204020203" pitchFamily="34" charset="0"/>
              </a:rPr>
              <a:t>PLANT WATERING </a:t>
            </a:r>
            <a:r>
              <a:rPr lang="en-US" sz="6000" b="1" dirty="0" smtClean="0">
                <a:latin typeface="Bahnschrift Condensed" panose="020B0502040204020203" pitchFamily="34" charset="0"/>
              </a:rPr>
              <a:t>SYSTEM </a:t>
            </a:r>
          </a:p>
          <a:p>
            <a:r>
              <a:rPr lang="en-US" sz="6000" b="1" dirty="0">
                <a:latin typeface="Bahnschrift Condensed" panose="020B0502040204020203" pitchFamily="34" charset="0"/>
              </a:rPr>
              <a:t>	</a:t>
            </a:r>
            <a:r>
              <a:rPr lang="en-US" sz="6000" b="1" dirty="0" smtClean="0">
                <a:latin typeface="Bahnschrift Condensed" panose="020B0502040204020203" pitchFamily="34" charset="0"/>
              </a:rPr>
              <a:t>	    </a:t>
            </a:r>
            <a:r>
              <a:rPr lang="en-US" sz="6000" b="1" dirty="0" smtClean="0">
                <a:latin typeface="Bahnschrift Condensed" panose="020B0502040204020203" pitchFamily="34" charset="0"/>
              </a:rPr>
              <a:t>USING ARDUINO NANO</a:t>
            </a:r>
            <a:endParaRPr lang="en-IN" sz="6000" b="1" dirty="0">
              <a:latin typeface="Bahnschrift Condensed" panose="020B0502040204020203" pitchFamily="34" charset="0"/>
            </a:endParaRPr>
          </a:p>
        </p:txBody>
      </p:sp>
      <p:sp>
        <p:nvSpPr>
          <p:cNvPr id="4" name="AutoShape 4" descr="Best Automated Watering System Illustration download in PNG &amp; Vector forma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p:cNvSpPr txBox="1"/>
          <p:nvPr/>
        </p:nvSpPr>
        <p:spPr>
          <a:xfrm>
            <a:off x="7505700" y="2476500"/>
            <a:ext cx="10439400" cy="3539430"/>
          </a:xfrm>
          <a:prstGeom prst="rect">
            <a:avLst/>
          </a:prstGeom>
          <a:noFill/>
        </p:spPr>
        <p:txBody>
          <a:bodyPr wrap="square" rtlCol="0">
            <a:spAutoFit/>
          </a:bodyPr>
          <a:lstStyle/>
          <a:p>
            <a:r>
              <a:rPr lang="en-US" sz="4800" dirty="0" smtClean="0">
                <a:latin typeface="Bahnschrift Light Condensed" panose="020B0502040204020203" pitchFamily="34" charset="0"/>
              </a:rPr>
              <a:t>          </a:t>
            </a:r>
            <a:r>
              <a:rPr lang="en-US" sz="4800" dirty="0" smtClean="0">
                <a:latin typeface="Bahnschrift Light Condensed" panose="020B0502040204020203" pitchFamily="34" charset="0"/>
              </a:rPr>
              <a:t>	TEJAS  ANSH  SHEKHER  RITIK </a:t>
            </a:r>
            <a:endParaRPr lang="en-US" sz="4800" dirty="0" smtClean="0">
              <a:latin typeface="Bahnschrift Light Condensed" panose="020B0502040204020203" pitchFamily="34" charset="0"/>
            </a:endParaRPr>
          </a:p>
          <a:p>
            <a:r>
              <a:rPr lang="en-US" sz="4800" dirty="0"/>
              <a:t>	</a:t>
            </a:r>
            <a:r>
              <a:rPr lang="en-US" sz="4800" dirty="0" smtClean="0"/>
              <a:t>		</a:t>
            </a:r>
            <a:r>
              <a:rPr lang="en-US" sz="4800" dirty="0" smtClean="0">
                <a:latin typeface="Arimo Bold" panose="020B0604020202020204" charset="0"/>
                <a:ea typeface="Arimo Bold" panose="020B0604020202020204" charset="0"/>
                <a:cs typeface="Arimo Bold" panose="020B0604020202020204" charset="0"/>
              </a:rPr>
              <a:t>   </a:t>
            </a:r>
            <a:r>
              <a:rPr lang="en-US" sz="3200" dirty="0" smtClean="0">
                <a:latin typeface="Bahnschrift Light SemiCondensed" panose="020B0502040204020203" pitchFamily="34" charset="0"/>
                <a:ea typeface="Arimo Bold" panose="020B0604020202020204" charset="0"/>
                <a:cs typeface="Arimo Bold" panose="020B0604020202020204" charset="0"/>
              </a:rPr>
              <a:t>UNDER SUPERVISION</a:t>
            </a:r>
          </a:p>
          <a:p>
            <a:r>
              <a:rPr lang="en-US" sz="3200" dirty="0">
                <a:latin typeface="Bahnschrift Light SemiCondensed" panose="020B0502040204020203" pitchFamily="34" charset="0"/>
                <a:ea typeface="Arimo Bold" panose="020B0604020202020204" charset="0"/>
                <a:cs typeface="Arimo Bold" panose="020B0604020202020204" charset="0"/>
              </a:rPr>
              <a:t>	</a:t>
            </a:r>
            <a:r>
              <a:rPr lang="en-US" sz="3200" dirty="0" smtClean="0">
                <a:latin typeface="Bahnschrift Light SemiCondensed" panose="020B0502040204020203" pitchFamily="34" charset="0"/>
                <a:ea typeface="Arimo Bold" panose="020B0604020202020204" charset="0"/>
                <a:cs typeface="Arimo Bold" panose="020B0604020202020204" charset="0"/>
              </a:rPr>
              <a:t>				OF</a:t>
            </a:r>
          </a:p>
          <a:p>
            <a:r>
              <a:rPr lang="en-US" sz="3200" dirty="0">
                <a:latin typeface="Bahnschrift Light SemiCondensed" panose="020B0502040204020203" pitchFamily="34" charset="0"/>
                <a:ea typeface="Arimo Bold" panose="020B0604020202020204" charset="0"/>
                <a:cs typeface="Arimo Bold" panose="020B0604020202020204" charset="0"/>
              </a:rPr>
              <a:t>	</a:t>
            </a:r>
            <a:r>
              <a:rPr lang="en-US" sz="3200" dirty="0" smtClean="0">
                <a:latin typeface="Bahnschrift Light SemiCondensed" panose="020B0502040204020203" pitchFamily="34" charset="0"/>
                <a:ea typeface="Arimo Bold" panose="020B0604020202020204" charset="0"/>
                <a:cs typeface="Arimo Bold" panose="020B0604020202020204" charset="0"/>
              </a:rPr>
              <a:t>		 MR.SHAHJAD ASSIST.PROF </a:t>
            </a:r>
          </a:p>
          <a:p>
            <a:endParaRPr lang="en-US" sz="3200" dirty="0"/>
          </a:p>
          <a:p>
            <a:r>
              <a:rPr lang="en-US" sz="3200" dirty="0" smtClean="0"/>
              <a:t>			</a:t>
            </a:r>
          </a:p>
        </p:txBody>
      </p:sp>
      <p:sp>
        <p:nvSpPr>
          <p:cNvPr id="7" name="Freeform 7" descr="preencoded.png"/>
          <p:cNvSpPr/>
          <p:nvPr/>
        </p:nvSpPr>
        <p:spPr>
          <a:xfrm>
            <a:off x="-10886" y="7937"/>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8" name="TextBox 7"/>
          <p:cNvSpPr txBox="1"/>
          <p:nvPr/>
        </p:nvSpPr>
        <p:spPr>
          <a:xfrm>
            <a:off x="8487229" y="6210300"/>
            <a:ext cx="9906000" cy="769441"/>
          </a:xfrm>
          <a:prstGeom prst="rect">
            <a:avLst/>
          </a:prstGeom>
          <a:noFill/>
        </p:spPr>
        <p:txBody>
          <a:bodyPr wrap="square" rtlCol="0">
            <a:spAutoFit/>
          </a:bodyPr>
          <a:lstStyle/>
          <a:p>
            <a:r>
              <a:rPr lang="en-US" sz="4400" dirty="0" smtClean="0">
                <a:latin typeface="Bahnschrift Light Condensed" panose="020B0502040204020203" pitchFamily="34" charset="0"/>
              </a:rPr>
              <a:t>SCHOOL OF ENGINEERING AND TECHNOLOGY</a:t>
            </a:r>
            <a:endParaRPr lang="en-IN" sz="4400" dirty="0">
              <a:latin typeface="Bahnschrift Light Condensed" panose="020B0502040204020203" pitchFamily="34" charset="0"/>
            </a:endParaRPr>
          </a:p>
        </p:txBody>
      </p:sp>
      <p:sp>
        <p:nvSpPr>
          <p:cNvPr id="9" name="Rectangle 8"/>
          <p:cNvSpPr/>
          <p:nvPr/>
        </p:nvSpPr>
        <p:spPr>
          <a:xfrm>
            <a:off x="9906000" y="3390900"/>
            <a:ext cx="4953000" cy="17605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700" y="7371152"/>
            <a:ext cx="10058400" cy="240547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6" name="Group 6"/>
          <p:cNvGrpSpPr/>
          <p:nvPr/>
        </p:nvGrpSpPr>
        <p:grpSpPr>
          <a:xfrm>
            <a:off x="676424" y="531465"/>
            <a:ext cx="12777936" cy="603796"/>
            <a:chOff x="0" y="0"/>
            <a:chExt cx="17037248" cy="805062"/>
          </a:xfrm>
        </p:grpSpPr>
        <p:sp>
          <p:nvSpPr>
            <p:cNvPr id="7" name="Freeform 7"/>
            <p:cNvSpPr/>
            <p:nvPr/>
          </p:nvSpPr>
          <p:spPr>
            <a:xfrm>
              <a:off x="0" y="0"/>
              <a:ext cx="17037248" cy="805062"/>
            </a:xfrm>
            <a:custGeom>
              <a:avLst/>
              <a:gdLst/>
              <a:ahLst/>
              <a:cxnLst/>
              <a:rect l="l" t="t" r="r" b="b"/>
              <a:pathLst>
                <a:path w="17037248" h="805062">
                  <a:moveTo>
                    <a:pt x="0" y="0"/>
                  </a:moveTo>
                  <a:lnTo>
                    <a:pt x="17037248" y="0"/>
                  </a:lnTo>
                  <a:lnTo>
                    <a:pt x="17037248" y="805062"/>
                  </a:lnTo>
                  <a:lnTo>
                    <a:pt x="0" y="805062"/>
                  </a:lnTo>
                  <a:close/>
                </a:path>
              </a:pathLst>
            </a:custGeom>
            <a:solidFill>
              <a:srgbClr val="000000">
                <a:alpha val="0"/>
              </a:srgbClr>
            </a:solidFill>
          </p:spPr>
        </p:sp>
        <p:sp>
          <p:nvSpPr>
            <p:cNvPr id="8" name="TextBox 8"/>
            <p:cNvSpPr txBox="1"/>
            <p:nvPr/>
          </p:nvSpPr>
          <p:spPr>
            <a:xfrm>
              <a:off x="0" y="-57150"/>
              <a:ext cx="17037248" cy="862212"/>
            </a:xfrm>
            <a:prstGeom prst="rect">
              <a:avLst/>
            </a:prstGeom>
          </p:spPr>
          <p:txBody>
            <a:bodyPr lIns="0" tIns="0" rIns="0" bIns="0" rtlCol="0" anchor="t"/>
            <a:lstStyle/>
            <a:p>
              <a:pPr algn="l">
                <a:lnSpc>
                  <a:spcPts val="4750"/>
                </a:lnSpc>
              </a:pPr>
              <a:r>
                <a:rPr lang="en-US" sz="3749" b="1">
                  <a:solidFill>
                    <a:srgbClr val="151617"/>
                  </a:solidFill>
                  <a:latin typeface="Arimo Bold"/>
                  <a:ea typeface="Arimo Bold"/>
                  <a:cs typeface="Arimo Bold"/>
                  <a:sym typeface="Arimo Bold"/>
                </a:rPr>
                <a:t>• Flowchart of Automatic Plant Watering System</a:t>
              </a:r>
            </a:p>
          </p:txBody>
        </p:sp>
      </p:grpSp>
      <p:grpSp>
        <p:nvGrpSpPr>
          <p:cNvPr id="9" name="Group 9"/>
          <p:cNvGrpSpPr/>
          <p:nvPr/>
        </p:nvGrpSpPr>
        <p:grpSpPr>
          <a:xfrm>
            <a:off x="676424" y="1521767"/>
            <a:ext cx="16935152" cy="386358"/>
            <a:chOff x="0" y="0"/>
            <a:chExt cx="22580203" cy="515143"/>
          </a:xfrm>
        </p:grpSpPr>
        <p:sp>
          <p:nvSpPr>
            <p:cNvPr id="10" name="Freeform 10"/>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11" name="TextBox 11"/>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Start</a:t>
              </a:r>
            </a:p>
          </p:txBody>
        </p:sp>
      </p:grpSp>
      <p:grpSp>
        <p:nvGrpSpPr>
          <p:cNvPr id="12" name="Group 12"/>
          <p:cNvGrpSpPr/>
          <p:nvPr/>
        </p:nvGrpSpPr>
        <p:grpSpPr>
          <a:xfrm>
            <a:off x="676424" y="2125415"/>
            <a:ext cx="16935152" cy="386357"/>
            <a:chOff x="0" y="0"/>
            <a:chExt cx="22580203" cy="515143"/>
          </a:xfrm>
        </p:grpSpPr>
        <p:sp>
          <p:nvSpPr>
            <p:cNvPr id="13" name="Freeform 13"/>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14" name="TextBox 14"/>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a:t>
              </a:r>
            </a:p>
          </p:txBody>
        </p:sp>
      </p:grpSp>
      <p:grpSp>
        <p:nvGrpSpPr>
          <p:cNvPr id="15" name="Group 15"/>
          <p:cNvGrpSpPr/>
          <p:nvPr/>
        </p:nvGrpSpPr>
        <p:grpSpPr>
          <a:xfrm>
            <a:off x="676424" y="2729061"/>
            <a:ext cx="16935152" cy="386358"/>
            <a:chOff x="0" y="0"/>
            <a:chExt cx="22580203" cy="515143"/>
          </a:xfrm>
        </p:grpSpPr>
        <p:sp>
          <p:nvSpPr>
            <p:cNvPr id="16" name="Freeform 16"/>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17" name="TextBox 17"/>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             Read Soil Moisture Level </a:t>
              </a:r>
            </a:p>
          </p:txBody>
        </p:sp>
      </p:grpSp>
      <p:grpSp>
        <p:nvGrpSpPr>
          <p:cNvPr id="18" name="Group 18"/>
          <p:cNvGrpSpPr/>
          <p:nvPr/>
        </p:nvGrpSpPr>
        <p:grpSpPr>
          <a:xfrm>
            <a:off x="676424" y="3332709"/>
            <a:ext cx="16935152" cy="386358"/>
            <a:chOff x="0" y="0"/>
            <a:chExt cx="22580203" cy="515143"/>
          </a:xfrm>
        </p:grpSpPr>
        <p:sp>
          <p:nvSpPr>
            <p:cNvPr id="19" name="Freeform 19"/>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20" name="TextBox 20"/>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 </a:t>
              </a:r>
            </a:p>
          </p:txBody>
        </p:sp>
      </p:grpSp>
      <p:grpSp>
        <p:nvGrpSpPr>
          <p:cNvPr id="21" name="Group 21"/>
          <p:cNvGrpSpPr/>
          <p:nvPr/>
        </p:nvGrpSpPr>
        <p:grpSpPr>
          <a:xfrm>
            <a:off x="676424" y="3936355"/>
            <a:ext cx="16935152" cy="386358"/>
            <a:chOff x="0" y="0"/>
            <a:chExt cx="22580203" cy="515143"/>
          </a:xfrm>
        </p:grpSpPr>
        <p:sp>
          <p:nvSpPr>
            <p:cNvPr id="22" name="Freeform 22"/>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23" name="TextBox 23"/>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Is Moisture Below Threshold? </a:t>
              </a:r>
            </a:p>
          </p:txBody>
        </p:sp>
      </p:grpSp>
      <p:grpSp>
        <p:nvGrpSpPr>
          <p:cNvPr id="24" name="Group 24"/>
          <p:cNvGrpSpPr/>
          <p:nvPr/>
        </p:nvGrpSpPr>
        <p:grpSpPr>
          <a:xfrm>
            <a:off x="676424" y="4540002"/>
            <a:ext cx="16935152" cy="386357"/>
            <a:chOff x="0" y="0"/>
            <a:chExt cx="22580203" cy="515143"/>
          </a:xfrm>
        </p:grpSpPr>
        <p:sp>
          <p:nvSpPr>
            <p:cNvPr id="25" name="Freeform 25"/>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26" name="TextBox 26"/>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             \ </a:t>
              </a:r>
            </a:p>
          </p:txBody>
        </p:sp>
      </p:grpSp>
      <p:grpSp>
        <p:nvGrpSpPr>
          <p:cNvPr id="27" name="Group 27"/>
          <p:cNvGrpSpPr/>
          <p:nvPr/>
        </p:nvGrpSpPr>
        <p:grpSpPr>
          <a:xfrm>
            <a:off x="676424" y="5143649"/>
            <a:ext cx="16935152" cy="386358"/>
            <a:chOff x="0" y="0"/>
            <a:chExt cx="22580203" cy="515143"/>
          </a:xfrm>
        </p:grpSpPr>
        <p:sp>
          <p:nvSpPr>
            <p:cNvPr id="28" name="Freeform 28"/>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29" name="TextBox 29"/>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Yes                No </a:t>
              </a:r>
            </a:p>
          </p:txBody>
        </p:sp>
      </p:grpSp>
      <p:grpSp>
        <p:nvGrpSpPr>
          <p:cNvPr id="30" name="Group 30"/>
          <p:cNvGrpSpPr/>
          <p:nvPr/>
        </p:nvGrpSpPr>
        <p:grpSpPr>
          <a:xfrm>
            <a:off x="676424" y="5747296"/>
            <a:ext cx="16935152" cy="386358"/>
            <a:chOff x="0" y="0"/>
            <a:chExt cx="22580203" cy="515143"/>
          </a:xfrm>
        </p:grpSpPr>
        <p:sp>
          <p:nvSpPr>
            <p:cNvPr id="31" name="Freeform 31"/>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32" name="TextBox 32"/>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                   ↓ </a:t>
              </a:r>
            </a:p>
          </p:txBody>
        </p:sp>
      </p:grpSp>
      <p:grpSp>
        <p:nvGrpSpPr>
          <p:cNvPr id="33" name="Group 33"/>
          <p:cNvGrpSpPr/>
          <p:nvPr/>
        </p:nvGrpSpPr>
        <p:grpSpPr>
          <a:xfrm>
            <a:off x="676424" y="6350942"/>
            <a:ext cx="16935152" cy="386358"/>
            <a:chOff x="0" y="0"/>
            <a:chExt cx="22580203" cy="515143"/>
          </a:xfrm>
        </p:grpSpPr>
        <p:sp>
          <p:nvSpPr>
            <p:cNvPr id="34" name="Freeform 34"/>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35" name="TextBox 35"/>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•Turn ON              • Keep Pump OFF </a:t>
              </a:r>
            </a:p>
          </p:txBody>
        </p:sp>
      </p:grpSp>
      <p:grpSp>
        <p:nvGrpSpPr>
          <p:cNvPr id="36" name="Group 36"/>
          <p:cNvGrpSpPr/>
          <p:nvPr/>
        </p:nvGrpSpPr>
        <p:grpSpPr>
          <a:xfrm>
            <a:off x="676424" y="6954590"/>
            <a:ext cx="16935152" cy="386358"/>
            <a:chOff x="0" y="0"/>
            <a:chExt cx="22580203" cy="515143"/>
          </a:xfrm>
        </p:grpSpPr>
        <p:sp>
          <p:nvSpPr>
            <p:cNvPr id="37" name="Freeform 37"/>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38" name="TextBox 38"/>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Water Pump </a:t>
              </a:r>
            </a:p>
          </p:txBody>
        </p:sp>
      </p:grpSp>
      <p:grpSp>
        <p:nvGrpSpPr>
          <p:cNvPr id="39" name="Group 39"/>
          <p:cNvGrpSpPr/>
          <p:nvPr/>
        </p:nvGrpSpPr>
        <p:grpSpPr>
          <a:xfrm>
            <a:off x="676424" y="7558236"/>
            <a:ext cx="16935152" cy="386358"/>
            <a:chOff x="0" y="0"/>
            <a:chExt cx="22580203" cy="515143"/>
          </a:xfrm>
        </p:grpSpPr>
        <p:sp>
          <p:nvSpPr>
            <p:cNvPr id="40" name="Freeform 40"/>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41" name="TextBox 41"/>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 </a:t>
              </a:r>
            </a:p>
          </p:txBody>
        </p:sp>
      </p:grpSp>
      <p:grpSp>
        <p:nvGrpSpPr>
          <p:cNvPr id="42" name="Group 42"/>
          <p:cNvGrpSpPr/>
          <p:nvPr/>
        </p:nvGrpSpPr>
        <p:grpSpPr>
          <a:xfrm>
            <a:off x="676424" y="8161884"/>
            <a:ext cx="16935152" cy="386358"/>
            <a:chOff x="0" y="0"/>
            <a:chExt cx="22580203" cy="515143"/>
          </a:xfrm>
        </p:grpSpPr>
        <p:sp>
          <p:nvSpPr>
            <p:cNvPr id="43" name="Freeform 43"/>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44" name="TextBox 44"/>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 Check Again After Set Interval </a:t>
              </a:r>
            </a:p>
          </p:txBody>
        </p:sp>
      </p:grpSp>
      <p:grpSp>
        <p:nvGrpSpPr>
          <p:cNvPr id="45" name="Group 45"/>
          <p:cNvGrpSpPr/>
          <p:nvPr/>
        </p:nvGrpSpPr>
        <p:grpSpPr>
          <a:xfrm>
            <a:off x="676424" y="8765530"/>
            <a:ext cx="16935152" cy="386358"/>
            <a:chOff x="0" y="0"/>
            <a:chExt cx="22580203" cy="515143"/>
          </a:xfrm>
        </p:grpSpPr>
        <p:sp>
          <p:nvSpPr>
            <p:cNvPr id="46" name="Freeform 46"/>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47" name="TextBox 47"/>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 </a:t>
              </a:r>
            </a:p>
          </p:txBody>
        </p:sp>
      </p:grpSp>
      <p:grpSp>
        <p:nvGrpSpPr>
          <p:cNvPr id="48" name="Group 48"/>
          <p:cNvGrpSpPr/>
          <p:nvPr/>
        </p:nvGrpSpPr>
        <p:grpSpPr>
          <a:xfrm>
            <a:off x="676424" y="9369178"/>
            <a:ext cx="16935152" cy="386358"/>
            <a:chOff x="0" y="0"/>
            <a:chExt cx="22580203" cy="515143"/>
          </a:xfrm>
        </p:grpSpPr>
        <p:sp>
          <p:nvSpPr>
            <p:cNvPr id="49" name="Freeform 49"/>
            <p:cNvSpPr/>
            <p:nvPr/>
          </p:nvSpPr>
          <p:spPr>
            <a:xfrm>
              <a:off x="0" y="0"/>
              <a:ext cx="22580203" cy="515143"/>
            </a:xfrm>
            <a:custGeom>
              <a:avLst/>
              <a:gdLst/>
              <a:ahLst/>
              <a:cxnLst/>
              <a:rect l="l" t="t" r="r" b="b"/>
              <a:pathLst>
                <a:path w="22580203" h="515143">
                  <a:moveTo>
                    <a:pt x="0" y="0"/>
                  </a:moveTo>
                  <a:lnTo>
                    <a:pt x="22580203" y="0"/>
                  </a:lnTo>
                  <a:lnTo>
                    <a:pt x="22580203" y="515143"/>
                  </a:lnTo>
                  <a:lnTo>
                    <a:pt x="0" y="515143"/>
                  </a:lnTo>
                  <a:close/>
                </a:path>
              </a:pathLst>
            </a:custGeom>
            <a:solidFill>
              <a:srgbClr val="000000">
                <a:alpha val="0"/>
              </a:srgbClr>
            </a:solidFill>
          </p:spPr>
        </p:sp>
        <p:sp>
          <p:nvSpPr>
            <p:cNvPr id="50" name="TextBox 50"/>
            <p:cNvSpPr txBox="1"/>
            <p:nvPr/>
          </p:nvSpPr>
          <p:spPr>
            <a:xfrm>
              <a:off x="0" y="-104775"/>
              <a:ext cx="22580203" cy="619918"/>
            </a:xfrm>
            <a:prstGeom prst="rect">
              <a:avLst/>
            </a:prstGeom>
          </p:spPr>
          <p:txBody>
            <a:bodyPr lIns="0" tIns="0" rIns="0" bIns="0" rtlCol="0" anchor="t"/>
            <a:lstStyle/>
            <a:p>
              <a:pPr algn="l">
                <a:lnSpc>
                  <a:spcPts val="3000"/>
                </a:lnSpc>
              </a:pPr>
              <a:r>
                <a:rPr lang="en-US" sz="1874">
                  <a:solidFill>
                    <a:srgbClr val="151617"/>
                  </a:solidFill>
                  <a:latin typeface="Arimo"/>
                  <a:ea typeface="Arimo"/>
                  <a:cs typeface="Arimo"/>
                  <a:sym typeface="Arimo"/>
                </a:rPr>
                <a:t>                     • End</a:t>
              </a:r>
            </a:p>
          </p:txBody>
        </p:sp>
      </p:gr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882949"/>
            <a:ext cx="6215360" cy="47081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6" name="Group 6"/>
          <p:cNvGrpSpPr/>
          <p:nvPr/>
        </p:nvGrpSpPr>
        <p:grpSpPr>
          <a:xfrm>
            <a:off x="992238" y="3031331"/>
            <a:ext cx="11132641" cy="885974"/>
            <a:chOff x="0" y="0"/>
            <a:chExt cx="14843522" cy="1181298"/>
          </a:xfrm>
        </p:grpSpPr>
        <p:sp>
          <p:nvSpPr>
            <p:cNvPr id="7" name="Freeform 7"/>
            <p:cNvSpPr/>
            <p:nvPr/>
          </p:nvSpPr>
          <p:spPr>
            <a:xfrm>
              <a:off x="0" y="0"/>
              <a:ext cx="14843522" cy="1181298"/>
            </a:xfrm>
            <a:custGeom>
              <a:avLst/>
              <a:gdLst/>
              <a:ahLst/>
              <a:cxnLst/>
              <a:rect l="l" t="t" r="r" b="b"/>
              <a:pathLst>
                <a:path w="14843522" h="1181298">
                  <a:moveTo>
                    <a:pt x="0" y="0"/>
                  </a:moveTo>
                  <a:lnTo>
                    <a:pt x="14843522" y="0"/>
                  </a:lnTo>
                  <a:lnTo>
                    <a:pt x="14843522" y="1181298"/>
                  </a:lnTo>
                  <a:lnTo>
                    <a:pt x="0" y="1181298"/>
                  </a:lnTo>
                  <a:close/>
                </a:path>
              </a:pathLst>
            </a:custGeom>
            <a:solidFill>
              <a:srgbClr val="000000">
                <a:alpha val="0"/>
              </a:srgbClr>
            </a:solidFill>
          </p:spPr>
        </p:sp>
        <p:sp>
          <p:nvSpPr>
            <p:cNvPr id="8" name="TextBox 8"/>
            <p:cNvSpPr txBox="1"/>
            <p:nvPr/>
          </p:nvSpPr>
          <p:spPr>
            <a:xfrm>
              <a:off x="0" y="-57150"/>
              <a:ext cx="14843522" cy="1238448"/>
            </a:xfrm>
            <a:prstGeom prst="rect">
              <a:avLst/>
            </a:prstGeom>
          </p:spPr>
          <p:txBody>
            <a:bodyPr lIns="0" tIns="0" rIns="0" bIns="0" rtlCol="0" anchor="t"/>
            <a:lstStyle/>
            <a:p>
              <a:pPr algn="l">
                <a:lnSpc>
                  <a:spcPts val="6937"/>
                </a:lnSpc>
              </a:pPr>
              <a:r>
                <a:rPr lang="en-US" sz="5562" b="1">
                  <a:solidFill>
                    <a:srgbClr val="151617"/>
                  </a:solidFill>
                  <a:latin typeface="Arimo Bold"/>
                  <a:ea typeface="Arimo Bold"/>
                  <a:cs typeface="Arimo Bold"/>
                  <a:sym typeface="Arimo Bold"/>
                </a:rPr>
                <a:t>. Challenges and Limitations </a:t>
              </a:r>
            </a:p>
          </p:txBody>
        </p:sp>
      </p:grpSp>
      <p:grpSp>
        <p:nvGrpSpPr>
          <p:cNvPr id="9" name="Group 9"/>
          <p:cNvGrpSpPr/>
          <p:nvPr/>
        </p:nvGrpSpPr>
        <p:grpSpPr>
          <a:xfrm>
            <a:off x="992238" y="4484340"/>
            <a:ext cx="16303526" cy="453629"/>
            <a:chOff x="0" y="0"/>
            <a:chExt cx="21738035" cy="604838"/>
          </a:xfrm>
        </p:grpSpPr>
        <p:sp>
          <p:nvSpPr>
            <p:cNvPr id="10" name="Freeform 10"/>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11" name="TextBox 11"/>
            <p:cNvSpPr txBox="1"/>
            <p:nvPr/>
          </p:nvSpPr>
          <p:spPr>
            <a:xfrm>
              <a:off x="0" y="-104775"/>
              <a:ext cx="21738035"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 Initial setup cost may be high.</a:t>
              </a:r>
            </a:p>
          </p:txBody>
        </p:sp>
      </p:grpSp>
      <p:grpSp>
        <p:nvGrpSpPr>
          <p:cNvPr id="12" name="Group 12"/>
          <p:cNvGrpSpPr/>
          <p:nvPr/>
        </p:nvGrpSpPr>
        <p:grpSpPr>
          <a:xfrm>
            <a:off x="992238" y="5256908"/>
            <a:ext cx="16303526" cy="453629"/>
            <a:chOff x="0" y="0"/>
            <a:chExt cx="21738035" cy="604838"/>
          </a:xfrm>
        </p:grpSpPr>
        <p:sp>
          <p:nvSpPr>
            <p:cNvPr id="13" name="Freeform 13"/>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14" name="TextBox 14"/>
            <p:cNvSpPr txBox="1"/>
            <p:nvPr/>
          </p:nvSpPr>
          <p:spPr>
            <a:xfrm>
              <a:off x="0" y="-104775"/>
              <a:ext cx="21738035"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 Sensor accuracy can be affected by environmental factors. </a:t>
              </a:r>
            </a:p>
          </p:txBody>
        </p:sp>
      </p:grpSp>
      <p:grpSp>
        <p:nvGrpSpPr>
          <p:cNvPr id="15" name="Group 15"/>
          <p:cNvGrpSpPr/>
          <p:nvPr/>
        </p:nvGrpSpPr>
        <p:grpSpPr>
          <a:xfrm>
            <a:off x="992238" y="6029474"/>
            <a:ext cx="16303526" cy="453629"/>
            <a:chOff x="0" y="0"/>
            <a:chExt cx="21738035" cy="604838"/>
          </a:xfrm>
        </p:grpSpPr>
        <p:sp>
          <p:nvSpPr>
            <p:cNvPr id="16" name="Freeform 16"/>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17" name="TextBox 17"/>
            <p:cNvSpPr txBox="1"/>
            <p:nvPr/>
          </p:nvSpPr>
          <p:spPr>
            <a:xfrm>
              <a:off x="0" y="-104775"/>
              <a:ext cx="21738035"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 System maintenance is required for long-term performance.</a:t>
              </a:r>
            </a:p>
          </p:txBody>
        </p:sp>
      </p:grpSp>
      <p:grpSp>
        <p:nvGrpSpPr>
          <p:cNvPr id="18" name="Group 18"/>
          <p:cNvGrpSpPr/>
          <p:nvPr/>
        </p:nvGrpSpPr>
        <p:grpSpPr>
          <a:xfrm>
            <a:off x="992238" y="6802041"/>
            <a:ext cx="16303526" cy="453629"/>
            <a:chOff x="0" y="0"/>
            <a:chExt cx="21738035" cy="604838"/>
          </a:xfrm>
        </p:grpSpPr>
        <p:sp>
          <p:nvSpPr>
            <p:cNvPr id="19" name="Freeform 19"/>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20" name="TextBox 20"/>
            <p:cNvSpPr txBox="1"/>
            <p:nvPr/>
          </p:nvSpPr>
          <p:spPr>
            <a:xfrm>
              <a:off x="0" y="-104775"/>
              <a:ext cx="21738035"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 Dependence on electricity or batteries for continuous operation.</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381000" y="-12382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8" name="Group 8"/>
          <p:cNvGrpSpPr/>
          <p:nvPr/>
        </p:nvGrpSpPr>
        <p:grpSpPr>
          <a:xfrm>
            <a:off x="992238" y="3807470"/>
            <a:ext cx="7088237" cy="885974"/>
            <a:chOff x="0" y="0"/>
            <a:chExt cx="9450983" cy="1181298"/>
          </a:xfrm>
        </p:grpSpPr>
        <p:sp>
          <p:nvSpPr>
            <p:cNvPr id="9" name="Freeform 9"/>
            <p:cNvSpPr/>
            <p:nvPr/>
          </p:nvSpPr>
          <p:spPr>
            <a:xfrm>
              <a:off x="0" y="0"/>
              <a:ext cx="9450984" cy="1181298"/>
            </a:xfrm>
            <a:custGeom>
              <a:avLst/>
              <a:gdLst/>
              <a:ahLst/>
              <a:cxnLst/>
              <a:rect l="l" t="t" r="r" b="b"/>
              <a:pathLst>
                <a:path w="9450984" h="1181298">
                  <a:moveTo>
                    <a:pt x="0" y="0"/>
                  </a:moveTo>
                  <a:lnTo>
                    <a:pt x="9450984" y="0"/>
                  </a:lnTo>
                  <a:lnTo>
                    <a:pt x="9450984" y="1181298"/>
                  </a:lnTo>
                  <a:lnTo>
                    <a:pt x="0" y="1181298"/>
                  </a:lnTo>
                  <a:close/>
                </a:path>
              </a:pathLst>
            </a:custGeom>
            <a:solidFill>
              <a:srgbClr val="000000">
                <a:alpha val="0"/>
              </a:srgbClr>
            </a:solidFill>
          </p:spPr>
        </p:sp>
        <p:sp>
          <p:nvSpPr>
            <p:cNvPr id="10" name="TextBox 10"/>
            <p:cNvSpPr txBox="1"/>
            <p:nvPr/>
          </p:nvSpPr>
          <p:spPr>
            <a:xfrm>
              <a:off x="0" y="-57150"/>
              <a:ext cx="9450983" cy="1238448"/>
            </a:xfrm>
            <a:prstGeom prst="rect">
              <a:avLst/>
            </a:prstGeom>
          </p:spPr>
          <p:txBody>
            <a:bodyPr lIns="0" tIns="0" rIns="0" bIns="0" rtlCol="0" anchor="t"/>
            <a:lstStyle/>
            <a:p>
              <a:pPr algn="l">
                <a:lnSpc>
                  <a:spcPts val="6937"/>
                </a:lnSpc>
              </a:pPr>
              <a:r>
                <a:rPr lang="en-US" sz="5562" b="1">
                  <a:solidFill>
                    <a:srgbClr val="151617"/>
                  </a:solidFill>
                  <a:latin typeface="Arimo Bold"/>
                  <a:ea typeface="Arimo Bold"/>
                  <a:cs typeface="Arimo Bold"/>
                  <a:sym typeface="Arimo Bold"/>
                </a:rPr>
                <a:t>Conclusion</a:t>
              </a:r>
            </a:p>
          </p:txBody>
        </p:sp>
      </p:grpSp>
      <p:grpSp>
        <p:nvGrpSpPr>
          <p:cNvPr id="11" name="Group 11"/>
          <p:cNvGrpSpPr/>
          <p:nvPr/>
        </p:nvGrpSpPr>
        <p:grpSpPr>
          <a:xfrm>
            <a:off x="992238" y="5118646"/>
            <a:ext cx="9445526" cy="1360885"/>
            <a:chOff x="0" y="0"/>
            <a:chExt cx="12594035" cy="1814513"/>
          </a:xfrm>
        </p:grpSpPr>
        <p:sp>
          <p:nvSpPr>
            <p:cNvPr id="12" name="Freeform 12"/>
            <p:cNvSpPr/>
            <p:nvPr/>
          </p:nvSpPr>
          <p:spPr>
            <a:xfrm>
              <a:off x="0" y="0"/>
              <a:ext cx="12594035" cy="1814513"/>
            </a:xfrm>
            <a:custGeom>
              <a:avLst/>
              <a:gdLst/>
              <a:ahLst/>
              <a:cxnLst/>
              <a:rect l="l" t="t" r="r" b="b"/>
              <a:pathLst>
                <a:path w="12594035" h="1814513">
                  <a:moveTo>
                    <a:pt x="0" y="0"/>
                  </a:moveTo>
                  <a:lnTo>
                    <a:pt x="12594035" y="0"/>
                  </a:lnTo>
                  <a:lnTo>
                    <a:pt x="12594035" y="1814513"/>
                  </a:lnTo>
                  <a:lnTo>
                    <a:pt x="0" y="1814513"/>
                  </a:lnTo>
                  <a:close/>
                </a:path>
              </a:pathLst>
            </a:custGeom>
            <a:solidFill>
              <a:srgbClr val="000000">
                <a:alpha val="0"/>
              </a:srgbClr>
            </a:solidFill>
          </p:spPr>
        </p:sp>
        <p:sp>
          <p:nvSpPr>
            <p:cNvPr id="13" name="TextBox 13"/>
            <p:cNvSpPr txBox="1"/>
            <p:nvPr/>
          </p:nvSpPr>
          <p:spPr>
            <a:xfrm>
              <a:off x="0" y="-104775"/>
              <a:ext cx="12594035" cy="1919288"/>
            </a:xfrm>
            <a:prstGeom prst="rect">
              <a:avLst/>
            </a:prstGeom>
          </p:spPr>
          <p:txBody>
            <a:bodyPr lIns="0" tIns="0" rIns="0" bIns="0" rtlCol="0" anchor="t"/>
            <a:lstStyle/>
            <a:p>
              <a:pPr algn="l">
                <a:lnSpc>
                  <a:spcPts val="3562"/>
                </a:lnSpc>
              </a:pPr>
              <a:r>
                <a:rPr lang="en-US" sz="2187" dirty="0">
                  <a:solidFill>
                    <a:srgbClr val="151617"/>
                  </a:solidFill>
                  <a:latin typeface="Bahnschrift SemiBold" panose="020B0502040204020203" pitchFamily="34" charset="0"/>
                  <a:ea typeface="Arimo"/>
                  <a:cs typeface="Arimo"/>
                  <a:sym typeface="Arimo"/>
                </a:rPr>
                <a:t>The Automatic Plant Watering System is efficient. It optimizes plant health and conserves water. With </a:t>
              </a:r>
              <a:r>
                <a:rPr lang="en-US" sz="2187" dirty="0" err="1">
                  <a:solidFill>
                    <a:srgbClr val="151617"/>
                  </a:solidFill>
                  <a:latin typeface="Bahnschrift SemiBold" panose="020B0502040204020203" pitchFamily="34" charset="0"/>
                  <a:ea typeface="Arimo"/>
                  <a:cs typeface="Arimo"/>
                  <a:sym typeface="Arimo"/>
                </a:rPr>
                <a:t>IoT</a:t>
              </a:r>
              <a:r>
                <a:rPr lang="en-US" sz="2187" dirty="0">
                  <a:solidFill>
                    <a:srgbClr val="151617"/>
                  </a:solidFill>
                  <a:latin typeface="Bahnschrift SemiBold" panose="020B0502040204020203" pitchFamily="34" charset="0"/>
                  <a:ea typeface="Arimo"/>
                  <a:cs typeface="Arimo"/>
                  <a:sym typeface="Arimo"/>
                </a:rPr>
                <a:t>, the system can improve large-scale agriculture</a:t>
              </a:r>
              <a:r>
                <a:rPr lang="en-US" sz="2187" dirty="0">
                  <a:solidFill>
                    <a:srgbClr val="151617"/>
                  </a:solidFill>
                  <a:latin typeface="Arimo"/>
                  <a:ea typeface="Arimo"/>
                  <a:cs typeface="Arimo"/>
                  <a:sym typeface="Arimo"/>
                </a:rPr>
                <a:t>.</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457200" y="-361504"/>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6" name="Group 6"/>
          <p:cNvGrpSpPr/>
          <p:nvPr/>
        </p:nvGrpSpPr>
        <p:grpSpPr>
          <a:xfrm>
            <a:off x="992238" y="3506241"/>
            <a:ext cx="5670649" cy="708720"/>
            <a:chOff x="0" y="0"/>
            <a:chExt cx="7560865" cy="944960"/>
          </a:xfrm>
        </p:grpSpPr>
        <p:sp>
          <p:nvSpPr>
            <p:cNvPr id="7" name="Freeform 7"/>
            <p:cNvSpPr/>
            <p:nvPr/>
          </p:nvSpPr>
          <p:spPr>
            <a:xfrm>
              <a:off x="0" y="0"/>
              <a:ext cx="7560865" cy="944960"/>
            </a:xfrm>
            <a:custGeom>
              <a:avLst/>
              <a:gdLst/>
              <a:ahLst/>
              <a:cxnLst/>
              <a:rect l="l" t="t" r="r" b="b"/>
              <a:pathLst>
                <a:path w="7560865" h="944960">
                  <a:moveTo>
                    <a:pt x="0" y="0"/>
                  </a:moveTo>
                  <a:lnTo>
                    <a:pt x="7560865" y="0"/>
                  </a:lnTo>
                  <a:lnTo>
                    <a:pt x="7560865" y="944960"/>
                  </a:lnTo>
                  <a:lnTo>
                    <a:pt x="0" y="944960"/>
                  </a:lnTo>
                  <a:close/>
                </a:path>
              </a:pathLst>
            </a:custGeom>
            <a:solidFill>
              <a:srgbClr val="000000">
                <a:alpha val="0"/>
              </a:srgbClr>
            </a:solidFill>
          </p:spPr>
        </p:sp>
        <p:sp>
          <p:nvSpPr>
            <p:cNvPr id="8" name="TextBox 8"/>
            <p:cNvSpPr txBox="1"/>
            <p:nvPr/>
          </p:nvSpPr>
          <p:spPr>
            <a:xfrm>
              <a:off x="0" y="-38100"/>
              <a:ext cx="7560865" cy="983060"/>
            </a:xfrm>
            <a:prstGeom prst="rect">
              <a:avLst/>
            </a:prstGeom>
          </p:spPr>
          <p:txBody>
            <a:bodyPr lIns="0" tIns="0" rIns="0" bIns="0" rtlCol="0" anchor="t"/>
            <a:lstStyle/>
            <a:p>
              <a:pPr algn="l">
                <a:lnSpc>
                  <a:spcPts val="5562"/>
                </a:lnSpc>
              </a:pPr>
              <a:r>
                <a:rPr lang="en-US" sz="4437" b="1">
                  <a:solidFill>
                    <a:srgbClr val="151617"/>
                  </a:solidFill>
                  <a:latin typeface="Arimo Bold"/>
                  <a:ea typeface="Arimo Bold"/>
                  <a:cs typeface="Arimo Bold"/>
                  <a:sym typeface="Arimo Bold"/>
                </a:rPr>
                <a:t>. References </a:t>
              </a:r>
            </a:p>
          </p:txBody>
        </p:sp>
      </p:grpSp>
      <p:grpSp>
        <p:nvGrpSpPr>
          <p:cNvPr id="9" name="Group 9"/>
          <p:cNvGrpSpPr/>
          <p:nvPr/>
        </p:nvGrpSpPr>
        <p:grpSpPr>
          <a:xfrm>
            <a:off x="992238" y="4781996"/>
            <a:ext cx="16303526" cy="453629"/>
            <a:chOff x="0" y="0"/>
            <a:chExt cx="21738035" cy="604838"/>
          </a:xfrm>
        </p:grpSpPr>
        <p:sp>
          <p:nvSpPr>
            <p:cNvPr id="10" name="Freeform 10"/>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11" name="TextBox 11"/>
            <p:cNvSpPr txBox="1"/>
            <p:nvPr/>
          </p:nvSpPr>
          <p:spPr>
            <a:xfrm>
              <a:off x="0" y="-104775"/>
              <a:ext cx="21738035" cy="709613"/>
            </a:xfrm>
            <a:prstGeom prst="rect">
              <a:avLst/>
            </a:prstGeom>
          </p:spPr>
          <p:txBody>
            <a:bodyPr lIns="0" tIns="0" rIns="0" bIns="0" rtlCol="0" anchor="t"/>
            <a:lstStyle/>
            <a:p>
              <a:pPr algn="l">
                <a:lnSpc>
                  <a:spcPts val="3562"/>
                </a:lnSpc>
              </a:pPr>
              <a:r>
                <a:rPr lang="en-US" sz="2187" dirty="0">
                  <a:solidFill>
                    <a:srgbClr val="151617"/>
                  </a:solidFill>
                  <a:latin typeface="Arimo"/>
                  <a:ea typeface="Arimo"/>
                  <a:cs typeface="Arimo"/>
                  <a:sym typeface="Arimo"/>
                </a:rPr>
                <a:t>• </a:t>
              </a:r>
              <a:r>
                <a:rPr lang="en-US" sz="4400" dirty="0" err="1" smtClean="0">
                  <a:solidFill>
                    <a:srgbClr val="151617"/>
                  </a:solidFill>
                  <a:latin typeface="Bahnschrift Light Condensed" panose="020B0502040204020203" pitchFamily="34" charset="0"/>
                  <a:ea typeface="Arimo"/>
                  <a:cs typeface="Arimo"/>
                  <a:sym typeface="Arimo"/>
                </a:rPr>
                <a:t>youtube</a:t>
              </a:r>
              <a:r>
                <a:rPr lang="en-US" sz="4400" dirty="0" smtClean="0">
                  <a:solidFill>
                    <a:srgbClr val="151617"/>
                  </a:solidFill>
                  <a:latin typeface="Bahnschrift Light Condensed" panose="020B0502040204020203" pitchFamily="34" charset="0"/>
                  <a:ea typeface="Arimo"/>
                  <a:cs typeface="Arimo"/>
                  <a:sym typeface="Arimo"/>
                </a:rPr>
                <a:t> video</a:t>
              </a:r>
              <a:r>
                <a:rPr lang="en-US" sz="4400" dirty="0" smtClean="0">
                  <a:solidFill>
                    <a:srgbClr val="151617"/>
                  </a:solidFill>
                  <a:latin typeface="Bahnschrift Light Condensed" panose="020B0502040204020203" pitchFamily="34" charset="0"/>
                  <a:ea typeface="Arimo"/>
                  <a:cs typeface="Arimo"/>
                  <a:sym typeface="Arimo"/>
                </a:rPr>
                <a:t> </a:t>
              </a:r>
              <a:r>
                <a:rPr lang="en-US" sz="4400" dirty="0">
                  <a:solidFill>
                    <a:srgbClr val="151617"/>
                  </a:solidFill>
                  <a:latin typeface="Bahnschrift Light Condensed" panose="020B0502040204020203" pitchFamily="34" charset="0"/>
                  <a:ea typeface="Arimo"/>
                  <a:cs typeface="Arimo"/>
                  <a:sym typeface="Arimo"/>
                </a:rPr>
                <a:t>on smart irrigation techniques</a:t>
              </a:r>
              <a:r>
                <a:rPr lang="en-US" sz="4400" dirty="0">
                  <a:solidFill>
                    <a:srgbClr val="151617"/>
                  </a:solidFill>
                  <a:latin typeface="Arimo"/>
                  <a:ea typeface="Arimo"/>
                  <a:cs typeface="Arimo"/>
                  <a:sym typeface="Arimo"/>
                </a:rPr>
                <a:t>. </a:t>
              </a:r>
            </a:p>
          </p:txBody>
        </p:sp>
      </p:grpSp>
      <p:grpSp>
        <p:nvGrpSpPr>
          <p:cNvPr id="12" name="Group 12"/>
          <p:cNvGrpSpPr/>
          <p:nvPr/>
        </p:nvGrpSpPr>
        <p:grpSpPr>
          <a:xfrm>
            <a:off x="992238" y="5554564"/>
            <a:ext cx="16303526" cy="453629"/>
            <a:chOff x="0" y="0"/>
            <a:chExt cx="21738035" cy="604838"/>
          </a:xfrm>
        </p:grpSpPr>
        <p:sp>
          <p:nvSpPr>
            <p:cNvPr id="13" name="Freeform 13"/>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14" name="TextBox 14"/>
            <p:cNvSpPr txBox="1"/>
            <p:nvPr/>
          </p:nvSpPr>
          <p:spPr>
            <a:xfrm>
              <a:off x="0" y="-104775"/>
              <a:ext cx="21738035" cy="709613"/>
            </a:xfrm>
            <a:prstGeom prst="rect">
              <a:avLst/>
            </a:prstGeom>
          </p:spPr>
          <p:txBody>
            <a:bodyPr lIns="0" tIns="0" rIns="0" bIns="0" rtlCol="0" anchor="t"/>
            <a:lstStyle/>
            <a:p>
              <a:pPr algn="l">
                <a:lnSpc>
                  <a:spcPts val="3562"/>
                </a:lnSpc>
              </a:pPr>
              <a:endParaRPr lang="en-US" sz="2187" dirty="0">
                <a:solidFill>
                  <a:srgbClr val="151617"/>
                </a:solidFill>
                <a:latin typeface="Arimo"/>
                <a:ea typeface="Arimo"/>
                <a:cs typeface="Arimo"/>
                <a:sym typeface="Arimo"/>
              </a:endParaRPr>
            </a:p>
          </p:txBody>
        </p:sp>
      </p:grpSp>
      <p:grpSp>
        <p:nvGrpSpPr>
          <p:cNvPr id="15" name="Group 15"/>
          <p:cNvGrpSpPr/>
          <p:nvPr/>
        </p:nvGrpSpPr>
        <p:grpSpPr>
          <a:xfrm>
            <a:off x="992238" y="6327130"/>
            <a:ext cx="16303526" cy="453629"/>
            <a:chOff x="0" y="0"/>
            <a:chExt cx="21738035" cy="604838"/>
          </a:xfrm>
        </p:grpSpPr>
        <p:sp>
          <p:nvSpPr>
            <p:cNvPr id="16" name="Freeform 16"/>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17" name="TextBox 17"/>
            <p:cNvSpPr txBox="1"/>
            <p:nvPr/>
          </p:nvSpPr>
          <p:spPr>
            <a:xfrm>
              <a:off x="0" y="-104775"/>
              <a:ext cx="21738035" cy="709613"/>
            </a:xfrm>
            <a:prstGeom prst="rect">
              <a:avLst/>
            </a:prstGeom>
          </p:spPr>
          <p:txBody>
            <a:bodyPr lIns="0" tIns="0" rIns="0" bIns="0" rtlCol="0" anchor="t"/>
            <a:lstStyle/>
            <a:p>
              <a:pPr algn="l">
                <a:lnSpc>
                  <a:spcPts val="3562"/>
                </a:lnSpc>
              </a:pPr>
              <a:r>
                <a:rPr lang="en-US" sz="2187" dirty="0">
                  <a:solidFill>
                    <a:srgbClr val="151617"/>
                  </a:solidFill>
                  <a:latin typeface="Bahnschrift Light Condensed" panose="020B0502040204020203" pitchFamily="34" charset="0"/>
                  <a:ea typeface="Arimo"/>
                  <a:cs typeface="Arimo"/>
                  <a:sym typeface="Arimo"/>
                </a:rPr>
                <a:t>• </a:t>
              </a:r>
              <a:r>
                <a:rPr lang="en-US" sz="4400" dirty="0" smtClean="0">
                  <a:solidFill>
                    <a:srgbClr val="151617"/>
                  </a:solidFill>
                  <a:latin typeface="Bahnschrift Light Condensed" panose="020B0502040204020203" pitchFamily="34" charset="0"/>
                  <a:ea typeface="Arimo"/>
                  <a:cs typeface="Arimo"/>
                  <a:sym typeface="Arimo"/>
                </a:rPr>
                <a:t>Articles on water conservation in newspaper </a:t>
              </a:r>
              <a:r>
                <a:rPr lang="en-US" sz="2187" dirty="0" smtClean="0">
                  <a:solidFill>
                    <a:srgbClr val="151617"/>
                  </a:solidFill>
                  <a:latin typeface="Arimo"/>
                  <a:ea typeface="Arimo"/>
                  <a:cs typeface="Arimo"/>
                  <a:sym typeface="Arimo"/>
                </a:rPr>
                <a:t>.</a:t>
              </a:r>
              <a:endParaRPr lang="en-US" sz="2187" dirty="0">
                <a:solidFill>
                  <a:srgbClr val="151617"/>
                </a:solidFill>
                <a:latin typeface="Arimo"/>
                <a:ea typeface="Arimo"/>
                <a:cs typeface="Arimo"/>
                <a:sym typeface="Arimo"/>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0"/>
            <a:ext cx="18288000" cy="10287000"/>
            <a:chOff x="0" y="0"/>
            <a:chExt cx="24384000" cy="13716000"/>
          </a:xfrm>
        </p:grpSpPr>
        <p:sp>
          <p:nvSpPr>
            <p:cNvPr id="3"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4" name="TextBox 3"/>
          <p:cNvSpPr txBox="1"/>
          <p:nvPr/>
        </p:nvSpPr>
        <p:spPr>
          <a:xfrm>
            <a:off x="685800" y="190500"/>
            <a:ext cx="11201400" cy="11233845"/>
          </a:xfrm>
          <a:prstGeom prst="rect">
            <a:avLst/>
          </a:prstGeom>
          <a:noFill/>
        </p:spPr>
        <p:txBody>
          <a:bodyPr wrap="square" rtlCol="0">
            <a:spAutoFit/>
          </a:bodyPr>
          <a:lstStyle/>
          <a:p>
            <a:r>
              <a:rPr lang="en-IN" sz="8800" b="1" dirty="0" smtClean="0">
                <a:latin typeface="Bahnschrift Condensed" panose="020B0502040204020203" pitchFamily="34" charset="0"/>
              </a:rPr>
              <a:t>INDEX</a:t>
            </a:r>
          </a:p>
          <a:p>
            <a:endParaRPr lang="en-IN" sz="4400" b="1" dirty="0" smtClean="0">
              <a:latin typeface="Bahnschrift Condensed" panose="020B0502040204020203" pitchFamily="34" charset="0"/>
            </a:endParaRPr>
          </a:p>
          <a:p>
            <a:pPr marL="571500" indent="-571500">
              <a:buFont typeface="Arial" panose="020B0604020202020204" pitchFamily="34" charset="0"/>
              <a:buChar char="•"/>
            </a:pPr>
            <a:r>
              <a:rPr lang="en-IN" sz="4400" b="1" dirty="0" smtClean="0">
                <a:latin typeface="Bahnschrift Condensed" panose="020B0502040204020203" pitchFamily="34" charset="0"/>
              </a:rPr>
              <a:t>INTRODUCTION</a:t>
            </a:r>
          </a:p>
          <a:p>
            <a:pPr marL="571500" indent="-571500">
              <a:buFont typeface="Arial" panose="020B0604020202020204" pitchFamily="34" charset="0"/>
              <a:buChar char="•"/>
            </a:pPr>
            <a:r>
              <a:rPr lang="en-IN" sz="4400" b="1" dirty="0" smtClean="0">
                <a:latin typeface="Bahnschrift Condensed" panose="020B0502040204020203" pitchFamily="34" charset="0"/>
              </a:rPr>
              <a:t>OBJECTIVES</a:t>
            </a:r>
          </a:p>
          <a:p>
            <a:pPr marL="571500" indent="-571500">
              <a:buFont typeface="Arial" panose="020B0604020202020204" pitchFamily="34" charset="0"/>
              <a:buChar char="•"/>
            </a:pPr>
            <a:r>
              <a:rPr lang="en-IN" sz="4400" b="1" dirty="0" smtClean="0">
                <a:latin typeface="Bahnschrift Condensed" panose="020B0502040204020203" pitchFamily="34" charset="0"/>
              </a:rPr>
              <a:t>ADDRESSING THE PROBLEM</a:t>
            </a:r>
          </a:p>
          <a:p>
            <a:pPr marL="571500" indent="-571500">
              <a:buFont typeface="Arial" panose="020B0604020202020204" pitchFamily="34" charset="0"/>
              <a:buChar char="•"/>
            </a:pPr>
            <a:r>
              <a:rPr lang="en-IN" sz="4400" b="1" dirty="0" smtClean="0">
                <a:latin typeface="Bahnschrift Condensed" panose="020B0502040204020203" pitchFamily="34" charset="0"/>
              </a:rPr>
              <a:t>SYSTEM COMPONENTS</a:t>
            </a:r>
          </a:p>
          <a:p>
            <a:pPr marL="571500" indent="-571500">
              <a:buFont typeface="Arial" panose="020B0604020202020204" pitchFamily="34" charset="0"/>
              <a:buChar char="•"/>
            </a:pPr>
            <a:r>
              <a:rPr lang="en-IN" sz="4400" b="1" dirty="0" smtClean="0">
                <a:latin typeface="Bahnschrift Condensed" panose="020B0502040204020203" pitchFamily="34" charset="0"/>
              </a:rPr>
              <a:t>WORKING PRINCIPLE</a:t>
            </a:r>
          </a:p>
          <a:p>
            <a:pPr marL="571500" indent="-571500">
              <a:buFont typeface="Arial" panose="020B0604020202020204" pitchFamily="34" charset="0"/>
              <a:buChar char="•"/>
            </a:pPr>
            <a:r>
              <a:rPr lang="en-IN" sz="4400" b="1" dirty="0" smtClean="0">
                <a:latin typeface="Bahnschrift Condensed" panose="020B0502040204020203" pitchFamily="34" charset="0"/>
              </a:rPr>
              <a:t>EXPECTED OUTCOMES</a:t>
            </a:r>
          </a:p>
          <a:p>
            <a:pPr marL="571500" indent="-571500">
              <a:buFont typeface="Arial" panose="020B0604020202020204" pitchFamily="34" charset="0"/>
              <a:buChar char="•"/>
            </a:pPr>
            <a:r>
              <a:rPr lang="en-IN" sz="4400" b="1" dirty="0" smtClean="0">
                <a:latin typeface="Bahnschrift Condensed" panose="020B0502040204020203" pitchFamily="34" charset="0"/>
              </a:rPr>
              <a:t>APPLICATIONS</a:t>
            </a:r>
          </a:p>
          <a:p>
            <a:pPr marL="571500" indent="-571500">
              <a:buFont typeface="Arial" panose="020B0604020202020204" pitchFamily="34" charset="0"/>
              <a:buChar char="•"/>
            </a:pPr>
            <a:r>
              <a:rPr lang="en-IN" sz="4400" b="1" dirty="0" smtClean="0">
                <a:latin typeface="Bahnschrift Condensed" panose="020B0502040204020203" pitchFamily="34" charset="0"/>
              </a:rPr>
              <a:t>FLOWCHART</a:t>
            </a:r>
          </a:p>
          <a:p>
            <a:pPr marL="571500" indent="-571500">
              <a:buFont typeface="Arial" panose="020B0604020202020204" pitchFamily="34" charset="0"/>
              <a:buChar char="•"/>
            </a:pPr>
            <a:r>
              <a:rPr lang="en-IN" sz="4400" b="1" dirty="0" smtClean="0">
                <a:latin typeface="Bahnschrift Condensed" panose="020B0502040204020203" pitchFamily="34" charset="0"/>
              </a:rPr>
              <a:t>CHALLENGES AND LIMITATIONS</a:t>
            </a:r>
          </a:p>
          <a:p>
            <a:pPr marL="571500" indent="-571500">
              <a:buFont typeface="Arial" panose="020B0604020202020204" pitchFamily="34" charset="0"/>
              <a:buChar char="•"/>
            </a:pPr>
            <a:r>
              <a:rPr lang="en-IN" sz="4400" b="1" dirty="0" smtClean="0">
                <a:latin typeface="Bahnschrift Condensed" panose="020B0502040204020203" pitchFamily="34" charset="0"/>
              </a:rPr>
              <a:t>CONCLUSION</a:t>
            </a:r>
          </a:p>
          <a:p>
            <a:pPr marL="571500" indent="-571500">
              <a:buFont typeface="Arial" panose="020B0604020202020204" pitchFamily="34" charset="0"/>
              <a:buChar char="•"/>
            </a:pPr>
            <a:r>
              <a:rPr lang="en-IN" sz="4400" b="1" dirty="0" smtClean="0">
                <a:latin typeface="Bahnschrift Condensed" panose="020B0502040204020203" pitchFamily="34" charset="0"/>
              </a:rPr>
              <a:t>REFERENCES</a:t>
            </a:r>
          </a:p>
          <a:p>
            <a:pPr marL="571500" indent="-571500">
              <a:buFont typeface="Arial" panose="020B0604020202020204" pitchFamily="34" charset="0"/>
              <a:buChar char="•"/>
            </a:pPr>
            <a:endParaRPr lang="en-IN" sz="3600" b="1" dirty="0" smtClean="0">
              <a:latin typeface="Bahnschrift Condensed" panose="020B0502040204020203" pitchFamily="34" charset="0"/>
            </a:endParaRPr>
          </a:p>
          <a:p>
            <a:pPr marL="571500" indent="-571500">
              <a:buFont typeface="Arial" panose="020B0604020202020204" pitchFamily="34" charset="0"/>
              <a:buChar char="•"/>
            </a:pPr>
            <a:endParaRPr lang="en-IN" sz="3600" b="1" dirty="0" smtClean="0">
              <a:latin typeface="Bahnschrift Condensed" panose="020B0502040204020203" pitchFamily="34" charset="0"/>
            </a:endParaRPr>
          </a:p>
          <a:p>
            <a:pPr marL="571500" indent="-571500">
              <a:buFont typeface="Arial" panose="020B0604020202020204" pitchFamily="34" charset="0"/>
              <a:buChar char="•"/>
            </a:pPr>
            <a:endParaRPr lang="en-IN" sz="3600" b="1" dirty="0">
              <a:latin typeface="Bahnschrift Condensed" panose="020B0502040204020203" pitchFamily="34" charset="0"/>
            </a:endParaRPr>
          </a:p>
        </p:txBody>
      </p:sp>
      <p:sp>
        <p:nvSpPr>
          <p:cNvPr id="5"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Tree>
    <p:extLst>
      <p:ext uri="{BB962C8B-B14F-4D97-AF65-F5344CB8AC3E}">
        <p14:creationId xmlns:p14="http://schemas.microsoft.com/office/powerpoint/2010/main" val="2207613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8" name="Group 8"/>
          <p:cNvGrpSpPr/>
          <p:nvPr/>
        </p:nvGrpSpPr>
        <p:grpSpPr>
          <a:xfrm>
            <a:off x="992238" y="3137595"/>
            <a:ext cx="9445526" cy="1771947"/>
            <a:chOff x="0" y="0"/>
            <a:chExt cx="12594035" cy="2362597"/>
          </a:xfrm>
        </p:grpSpPr>
        <p:sp>
          <p:nvSpPr>
            <p:cNvPr id="9" name="Freeform 9"/>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10" name="TextBox 10"/>
            <p:cNvSpPr txBox="1"/>
            <p:nvPr/>
          </p:nvSpPr>
          <p:spPr>
            <a:xfrm>
              <a:off x="0" y="-57150"/>
              <a:ext cx="12594035" cy="2419747"/>
            </a:xfrm>
            <a:prstGeom prst="rect">
              <a:avLst/>
            </a:prstGeom>
          </p:spPr>
          <p:txBody>
            <a:bodyPr lIns="0" tIns="0" rIns="0" bIns="0" rtlCol="0" anchor="t"/>
            <a:lstStyle/>
            <a:p>
              <a:pPr algn="l">
                <a:lnSpc>
                  <a:spcPts val="6937"/>
                </a:lnSpc>
              </a:pPr>
              <a:r>
                <a:rPr lang="en-US" sz="5562" b="1">
                  <a:solidFill>
                    <a:srgbClr val="151617"/>
                  </a:solidFill>
                  <a:latin typeface="Arimo Bold"/>
                  <a:ea typeface="Arimo Bold"/>
                  <a:cs typeface="Arimo Bold"/>
                  <a:sym typeface="Arimo Bold"/>
                </a:rPr>
                <a:t>Automatic Plant Watering System</a:t>
              </a:r>
            </a:p>
          </p:txBody>
        </p:sp>
      </p:grpSp>
      <p:grpSp>
        <p:nvGrpSpPr>
          <p:cNvPr id="11" name="Group 11"/>
          <p:cNvGrpSpPr/>
          <p:nvPr/>
        </p:nvGrpSpPr>
        <p:grpSpPr>
          <a:xfrm>
            <a:off x="992238" y="5334744"/>
            <a:ext cx="9445526" cy="1814512"/>
            <a:chOff x="0" y="0"/>
            <a:chExt cx="12594035" cy="2419350"/>
          </a:xfrm>
        </p:grpSpPr>
        <p:sp>
          <p:nvSpPr>
            <p:cNvPr id="12" name="Freeform 12"/>
            <p:cNvSpPr/>
            <p:nvPr/>
          </p:nvSpPr>
          <p:spPr>
            <a:xfrm>
              <a:off x="0" y="0"/>
              <a:ext cx="12594035" cy="2419350"/>
            </a:xfrm>
            <a:custGeom>
              <a:avLst/>
              <a:gdLst/>
              <a:ahLst/>
              <a:cxnLst/>
              <a:rect l="l" t="t" r="r" b="b"/>
              <a:pathLst>
                <a:path w="12594035" h="2419350">
                  <a:moveTo>
                    <a:pt x="0" y="0"/>
                  </a:moveTo>
                  <a:lnTo>
                    <a:pt x="12594035" y="0"/>
                  </a:lnTo>
                  <a:lnTo>
                    <a:pt x="12594035" y="2419350"/>
                  </a:lnTo>
                  <a:lnTo>
                    <a:pt x="0" y="2419350"/>
                  </a:lnTo>
                  <a:close/>
                </a:path>
              </a:pathLst>
            </a:custGeom>
            <a:solidFill>
              <a:srgbClr val="000000">
                <a:alpha val="0"/>
              </a:srgbClr>
            </a:solidFill>
          </p:spPr>
        </p:sp>
        <p:sp>
          <p:nvSpPr>
            <p:cNvPr id="13" name="TextBox 13"/>
            <p:cNvSpPr txBox="1"/>
            <p:nvPr/>
          </p:nvSpPr>
          <p:spPr>
            <a:xfrm>
              <a:off x="0" y="-104775"/>
              <a:ext cx="12594035" cy="2524125"/>
            </a:xfrm>
            <a:prstGeom prst="rect">
              <a:avLst/>
            </a:prstGeom>
          </p:spPr>
          <p:txBody>
            <a:bodyPr lIns="0" tIns="0" rIns="0" bIns="0" rtlCol="0" anchor="t"/>
            <a:lstStyle/>
            <a:p>
              <a:pPr algn="l">
                <a:lnSpc>
                  <a:spcPts val="3562"/>
                </a:lnSpc>
              </a:pPr>
              <a:r>
                <a:rPr lang="en-US" sz="3600" dirty="0">
                  <a:solidFill>
                    <a:srgbClr val="151617"/>
                  </a:solidFill>
                  <a:latin typeface="Bahnschrift SemiBold" panose="020B0502040204020203" pitchFamily="34" charset="0"/>
                  <a:ea typeface="Arimo"/>
                  <a:cs typeface="Arimo"/>
                  <a:sym typeface="Arimo"/>
                </a:rPr>
                <a:t>Efficient water use is crucial for plant growth. This system optimizes water usage by automating irrigation. It monitors soil moisture and supplies water as needed. This reduces human intervention and conserves water.</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8" name="Group 8"/>
          <p:cNvGrpSpPr/>
          <p:nvPr/>
        </p:nvGrpSpPr>
        <p:grpSpPr>
          <a:xfrm>
            <a:off x="992238" y="848469"/>
            <a:ext cx="9445526" cy="1771947"/>
            <a:chOff x="0" y="0"/>
            <a:chExt cx="12594035" cy="2362597"/>
          </a:xfrm>
        </p:grpSpPr>
        <p:sp>
          <p:nvSpPr>
            <p:cNvPr id="9" name="Freeform 9"/>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10" name="TextBox 10"/>
            <p:cNvSpPr txBox="1"/>
            <p:nvPr/>
          </p:nvSpPr>
          <p:spPr>
            <a:xfrm>
              <a:off x="0" y="-57150"/>
              <a:ext cx="12594035" cy="2419747"/>
            </a:xfrm>
            <a:prstGeom prst="rect">
              <a:avLst/>
            </a:prstGeom>
          </p:spPr>
          <p:txBody>
            <a:bodyPr lIns="0" tIns="0" rIns="0" bIns="0" rtlCol="0" anchor="t"/>
            <a:lstStyle/>
            <a:p>
              <a:pPr algn="l">
                <a:lnSpc>
                  <a:spcPts val="6937"/>
                </a:lnSpc>
              </a:pPr>
              <a:r>
                <a:rPr lang="en-US" sz="5562" b="1">
                  <a:solidFill>
                    <a:srgbClr val="151617"/>
                  </a:solidFill>
                  <a:latin typeface="Arimo Bold"/>
                  <a:ea typeface="Arimo Bold"/>
                  <a:cs typeface="Arimo Bold"/>
                  <a:sym typeface="Arimo Bold"/>
                </a:rPr>
                <a:t>Objectives of the System</a:t>
              </a:r>
            </a:p>
          </p:txBody>
        </p:sp>
      </p:grpSp>
      <p:grpSp>
        <p:nvGrpSpPr>
          <p:cNvPr id="11" name="Group 11"/>
          <p:cNvGrpSpPr/>
          <p:nvPr/>
        </p:nvGrpSpPr>
        <p:grpSpPr>
          <a:xfrm>
            <a:off x="987475" y="3359795"/>
            <a:ext cx="647402" cy="647402"/>
            <a:chOff x="0" y="0"/>
            <a:chExt cx="863203" cy="863203"/>
          </a:xfrm>
        </p:grpSpPr>
        <p:sp>
          <p:nvSpPr>
            <p:cNvPr id="12" name="Freeform 12"/>
            <p:cNvSpPr/>
            <p:nvPr/>
          </p:nvSpPr>
          <p:spPr>
            <a:xfrm>
              <a:off x="6350" y="6350"/>
              <a:ext cx="850519" cy="850519"/>
            </a:xfrm>
            <a:custGeom>
              <a:avLst/>
              <a:gdLst/>
              <a:ahLst/>
              <a:cxnLst/>
              <a:rect l="l" t="t" r="r" b="b"/>
              <a:pathLst>
                <a:path w="850519" h="850519">
                  <a:moveTo>
                    <a:pt x="0" y="15240"/>
                  </a:moveTo>
                  <a:cubicBezTo>
                    <a:pt x="0" y="6858"/>
                    <a:pt x="6858" y="0"/>
                    <a:pt x="15240" y="0"/>
                  </a:cubicBezTo>
                  <a:lnTo>
                    <a:pt x="835279" y="0"/>
                  </a:lnTo>
                  <a:cubicBezTo>
                    <a:pt x="843661" y="0"/>
                    <a:pt x="850519" y="6858"/>
                    <a:pt x="850519" y="15240"/>
                  </a:cubicBezTo>
                  <a:lnTo>
                    <a:pt x="850519" y="835279"/>
                  </a:lnTo>
                  <a:cubicBezTo>
                    <a:pt x="850519" y="843661"/>
                    <a:pt x="843661" y="850519"/>
                    <a:pt x="835279" y="850519"/>
                  </a:cubicBezTo>
                  <a:lnTo>
                    <a:pt x="15240" y="850519"/>
                  </a:lnTo>
                  <a:cubicBezTo>
                    <a:pt x="6858" y="850519"/>
                    <a:pt x="0" y="843661"/>
                    <a:pt x="0" y="835279"/>
                  </a:cubicBezTo>
                  <a:close/>
                </a:path>
              </a:pathLst>
            </a:custGeom>
            <a:solidFill>
              <a:srgbClr val="F8ECE4"/>
            </a:solidFill>
          </p:spPr>
        </p:sp>
        <p:sp>
          <p:nvSpPr>
            <p:cNvPr id="13" name="Freeform 13"/>
            <p:cNvSpPr/>
            <p:nvPr/>
          </p:nvSpPr>
          <p:spPr>
            <a:xfrm>
              <a:off x="0" y="0"/>
              <a:ext cx="863219" cy="863219"/>
            </a:xfrm>
            <a:custGeom>
              <a:avLst/>
              <a:gdLst/>
              <a:ahLst/>
              <a:cxnLst/>
              <a:rect l="l" t="t" r="r" b="b"/>
              <a:pathLst>
                <a:path w="863219" h="863219">
                  <a:moveTo>
                    <a:pt x="0" y="21590"/>
                  </a:moveTo>
                  <a:cubicBezTo>
                    <a:pt x="0" y="9652"/>
                    <a:pt x="9652" y="0"/>
                    <a:pt x="21590" y="0"/>
                  </a:cubicBezTo>
                  <a:lnTo>
                    <a:pt x="841629" y="0"/>
                  </a:lnTo>
                  <a:lnTo>
                    <a:pt x="841629" y="6350"/>
                  </a:lnTo>
                  <a:lnTo>
                    <a:pt x="841629" y="0"/>
                  </a:lnTo>
                  <a:cubicBezTo>
                    <a:pt x="853567" y="0"/>
                    <a:pt x="863219" y="9652"/>
                    <a:pt x="863219" y="21590"/>
                  </a:cubicBezTo>
                  <a:lnTo>
                    <a:pt x="856869" y="21590"/>
                  </a:lnTo>
                  <a:lnTo>
                    <a:pt x="863219" y="21590"/>
                  </a:lnTo>
                  <a:lnTo>
                    <a:pt x="863219" y="841629"/>
                  </a:lnTo>
                  <a:lnTo>
                    <a:pt x="856869" y="841629"/>
                  </a:lnTo>
                  <a:lnTo>
                    <a:pt x="863219" y="841629"/>
                  </a:lnTo>
                  <a:cubicBezTo>
                    <a:pt x="863219" y="853567"/>
                    <a:pt x="853567" y="863219"/>
                    <a:pt x="841629" y="863219"/>
                  </a:cubicBezTo>
                  <a:lnTo>
                    <a:pt x="841629" y="856869"/>
                  </a:lnTo>
                  <a:lnTo>
                    <a:pt x="841629" y="863219"/>
                  </a:lnTo>
                  <a:lnTo>
                    <a:pt x="21590" y="863219"/>
                  </a:lnTo>
                  <a:lnTo>
                    <a:pt x="21590" y="856869"/>
                  </a:lnTo>
                  <a:lnTo>
                    <a:pt x="21590" y="863219"/>
                  </a:lnTo>
                  <a:cubicBezTo>
                    <a:pt x="9652" y="863219"/>
                    <a:pt x="0" y="853567"/>
                    <a:pt x="0" y="841629"/>
                  </a:cubicBezTo>
                  <a:lnTo>
                    <a:pt x="0" y="21590"/>
                  </a:lnTo>
                  <a:lnTo>
                    <a:pt x="6350" y="21590"/>
                  </a:lnTo>
                  <a:lnTo>
                    <a:pt x="0" y="21590"/>
                  </a:lnTo>
                  <a:moveTo>
                    <a:pt x="12700" y="21590"/>
                  </a:moveTo>
                  <a:lnTo>
                    <a:pt x="12700" y="841629"/>
                  </a:lnTo>
                  <a:lnTo>
                    <a:pt x="6350" y="841629"/>
                  </a:lnTo>
                  <a:lnTo>
                    <a:pt x="12700" y="841629"/>
                  </a:lnTo>
                  <a:cubicBezTo>
                    <a:pt x="12700" y="846582"/>
                    <a:pt x="16637" y="850519"/>
                    <a:pt x="21590" y="850519"/>
                  </a:cubicBezTo>
                  <a:lnTo>
                    <a:pt x="841629" y="850519"/>
                  </a:lnTo>
                  <a:cubicBezTo>
                    <a:pt x="846582" y="850519"/>
                    <a:pt x="850519" y="846582"/>
                    <a:pt x="850519" y="841629"/>
                  </a:cubicBezTo>
                  <a:lnTo>
                    <a:pt x="850519" y="21590"/>
                  </a:lnTo>
                  <a:cubicBezTo>
                    <a:pt x="850519" y="16637"/>
                    <a:pt x="846582" y="12700"/>
                    <a:pt x="841629" y="12700"/>
                  </a:cubicBezTo>
                  <a:lnTo>
                    <a:pt x="21590" y="12700"/>
                  </a:lnTo>
                  <a:lnTo>
                    <a:pt x="21590" y="6350"/>
                  </a:lnTo>
                  <a:lnTo>
                    <a:pt x="21590" y="12700"/>
                  </a:lnTo>
                  <a:cubicBezTo>
                    <a:pt x="16637" y="12700"/>
                    <a:pt x="12700" y="16637"/>
                    <a:pt x="12700" y="21590"/>
                  </a:cubicBezTo>
                  <a:close/>
                </a:path>
              </a:pathLst>
            </a:custGeom>
            <a:solidFill>
              <a:srgbClr val="151617"/>
            </a:solidFill>
          </p:spPr>
        </p:sp>
      </p:grpSp>
      <p:grpSp>
        <p:nvGrpSpPr>
          <p:cNvPr id="14" name="Group 14"/>
          <p:cNvGrpSpPr/>
          <p:nvPr/>
        </p:nvGrpSpPr>
        <p:grpSpPr>
          <a:xfrm>
            <a:off x="1222176" y="3470821"/>
            <a:ext cx="177850" cy="425351"/>
            <a:chOff x="0" y="0"/>
            <a:chExt cx="237133" cy="567135"/>
          </a:xfrm>
        </p:grpSpPr>
        <p:sp>
          <p:nvSpPr>
            <p:cNvPr id="15" name="Freeform 15"/>
            <p:cNvSpPr/>
            <p:nvPr/>
          </p:nvSpPr>
          <p:spPr>
            <a:xfrm>
              <a:off x="0" y="0"/>
              <a:ext cx="237133" cy="567135"/>
            </a:xfrm>
            <a:custGeom>
              <a:avLst/>
              <a:gdLst/>
              <a:ahLst/>
              <a:cxnLst/>
              <a:rect l="l" t="t" r="r" b="b"/>
              <a:pathLst>
                <a:path w="237133" h="567135">
                  <a:moveTo>
                    <a:pt x="0" y="0"/>
                  </a:moveTo>
                  <a:lnTo>
                    <a:pt x="237133" y="0"/>
                  </a:lnTo>
                  <a:lnTo>
                    <a:pt x="237133" y="567135"/>
                  </a:lnTo>
                  <a:lnTo>
                    <a:pt x="0" y="567135"/>
                  </a:lnTo>
                  <a:close/>
                </a:path>
              </a:pathLst>
            </a:custGeom>
            <a:solidFill>
              <a:srgbClr val="000000">
                <a:alpha val="0"/>
              </a:srgbClr>
            </a:solidFill>
          </p:spPr>
        </p:sp>
        <p:sp>
          <p:nvSpPr>
            <p:cNvPr id="16" name="TextBox 16"/>
            <p:cNvSpPr txBox="1"/>
            <p:nvPr/>
          </p:nvSpPr>
          <p:spPr>
            <a:xfrm>
              <a:off x="0" y="38100"/>
              <a:ext cx="237133" cy="529035"/>
            </a:xfrm>
            <a:prstGeom prst="rect">
              <a:avLst/>
            </a:prstGeom>
          </p:spPr>
          <p:txBody>
            <a:bodyPr lIns="0" tIns="0" rIns="0" bIns="0" rtlCol="0" anchor="t"/>
            <a:lstStyle/>
            <a:p>
              <a:pPr algn="ctr">
                <a:lnSpc>
                  <a:spcPts val="3312"/>
                </a:lnSpc>
              </a:pPr>
              <a:r>
                <a:rPr lang="en-US" sz="3312" b="1">
                  <a:solidFill>
                    <a:srgbClr val="151617"/>
                  </a:solidFill>
                  <a:latin typeface="Arimo Bold"/>
                  <a:ea typeface="Arimo Bold"/>
                  <a:cs typeface="Arimo Bold"/>
                  <a:sym typeface="Arimo Bold"/>
                </a:rPr>
                <a:t>1</a:t>
              </a:r>
            </a:p>
          </p:txBody>
        </p:sp>
      </p:grpSp>
      <p:grpSp>
        <p:nvGrpSpPr>
          <p:cNvPr id="17" name="Group 17"/>
          <p:cNvGrpSpPr/>
          <p:nvPr/>
        </p:nvGrpSpPr>
        <p:grpSpPr>
          <a:xfrm>
            <a:off x="1913632" y="3364557"/>
            <a:ext cx="4070597" cy="442912"/>
            <a:chOff x="0" y="0"/>
            <a:chExt cx="5427463" cy="590550"/>
          </a:xfrm>
        </p:grpSpPr>
        <p:sp>
          <p:nvSpPr>
            <p:cNvPr id="18" name="Freeform 18"/>
            <p:cNvSpPr/>
            <p:nvPr/>
          </p:nvSpPr>
          <p:spPr>
            <a:xfrm>
              <a:off x="0" y="0"/>
              <a:ext cx="5427463" cy="590550"/>
            </a:xfrm>
            <a:custGeom>
              <a:avLst/>
              <a:gdLst/>
              <a:ahLst/>
              <a:cxnLst/>
              <a:rect l="l" t="t" r="r" b="b"/>
              <a:pathLst>
                <a:path w="5427463" h="590550">
                  <a:moveTo>
                    <a:pt x="0" y="0"/>
                  </a:moveTo>
                  <a:lnTo>
                    <a:pt x="5427463" y="0"/>
                  </a:lnTo>
                  <a:lnTo>
                    <a:pt x="5427463" y="590550"/>
                  </a:lnTo>
                  <a:lnTo>
                    <a:pt x="0" y="590550"/>
                  </a:lnTo>
                  <a:close/>
                </a:path>
              </a:pathLst>
            </a:custGeom>
            <a:solidFill>
              <a:srgbClr val="000000">
                <a:alpha val="0"/>
              </a:srgbClr>
            </a:solidFill>
          </p:spPr>
        </p:sp>
        <p:sp>
          <p:nvSpPr>
            <p:cNvPr id="19" name="TextBox 19"/>
            <p:cNvSpPr txBox="1"/>
            <p:nvPr/>
          </p:nvSpPr>
          <p:spPr>
            <a:xfrm>
              <a:off x="0" y="-38100"/>
              <a:ext cx="5427463"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Automated Watering</a:t>
              </a:r>
            </a:p>
          </p:txBody>
        </p:sp>
      </p:grpSp>
      <p:grpSp>
        <p:nvGrpSpPr>
          <p:cNvPr id="20" name="Group 20"/>
          <p:cNvGrpSpPr/>
          <p:nvPr/>
        </p:nvGrpSpPr>
        <p:grpSpPr>
          <a:xfrm>
            <a:off x="1913632" y="3977580"/>
            <a:ext cx="8524131" cy="453629"/>
            <a:chOff x="0" y="0"/>
            <a:chExt cx="11365508" cy="604838"/>
          </a:xfrm>
        </p:grpSpPr>
        <p:sp>
          <p:nvSpPr>
            <p:cNvPr id="21" name="Freeform 21"/>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sp>
        <p:sp>
          <p:nvSpPr>
            <p:cNvPr id="22" name="TextBox 22"/>
            <p:cNvSpPr txBox="1"/>
            <p:nvPr/>
          </p:nvSpPr>
          <p:spPr>
            <a:xfrm>
              <a:off x="0" y="-104775"/>
              <a:ext cx="11365508"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Water plants based on soil moisture levels.</a:t>
              </a:r>
            </a:p>
          </p:txBody>
        </p:sp>
      </p:grpSp>
      <p:grpSp>
        <p:nvGrpSpPr>
          <p:cNvPr id="23" name="Group 23"/>
          <p:cNvGrpSpPr/>
          <p:nvPr/>
        </p:nvGrpSpPr>
        <p:grpSpPr>
          <a:xfrm>
            <a:off x="987475" y="5028902"/>
            <a:ext cx="647402" cy="647402"/>
            <a:chOff x="0" y="0"/>
            <a:chExt cx="863203" cy="863203"/>
          </a:xfrm>
        </p:grpSpPr>
        <p:sp>
          <p:nvSpPr>
            <p:cNvPr id="24" name="Freeform 24"/>
            <p:cNvSpPr/>
            <p:nvPr/>
          </p:nvSpPr>
          <p:spPr>
            <a:xfrm>
              <a:off x="6350" y="6350"/>
              <a:ext cx="850519" cy="850519"/>
            </a:xfrm>
            <a:custGeom>
              <a:avLst/>
              <a:gdLst/>
              <a:ahLst/>
              <a:cxnLst/>
              <a:rect l="l" t="t" r="r" b="b"/>
              <a:pathLst>
                <a:path w="850519" h="850519">
                  <a:moveTo>
                    <a:pt x="0" y="15240"/>
                  </a:moveTo>
                  <a:cubicBezTo>
                    <a:pt x="0" y="6858"/>
                    <a:pt x="6858" y="0"/>
                    <a:pt x="15240" y="0"/>
                  </a:cubicBezTo>
                  <a:lnTo>
                    <a:pt x="835279" y="0"/>
                  </a:lnTo>
                  <a:cubicBezTo>
                    <a:pt x="843661" y="0"/>
                    <a:pt x="850519" y="6858"/>
                    <a:pt x="850519" y="15240"/>
                  </a:cubicBezTo>
                  <a:lnTo>
                    <a:pt x="850519" y="835279"/>
                  </a:lnTo>
                  <a:cubicBezTo>
                    <a:pt x="850519" y="843661"/>
                    <a:pt x="843661" y="850519"/>
                    <a:pt x="835279" y="850519"/>
                  </a:cubicBezTo>
                  <a:lnTo>
                    <a:pt x="15240" y="850519"/>
                  </a:lnTo>
                  <a:cubicBezTo>
                    <a:pt x="6858" y="850519"/>
                    <a:pt x="0" y="843661"/>
                    <a:pt x="0" y="835279"/>
                  </a:cubicBezTo>
                  <a:close/>
                </a:path>
              </a:pathLst>
            </a:custGeom>
            <a:solidFill>
              <a:srgbClr val="F8ECE4"/>
            </a:solidFill>
          </p:spPr>
        </p:sp>
        <p:sp>
          <p:nvSpPr>
            <p:cNvPr id="25" name="Freeform 25"/>
            <p:cNvSpPr/>
            <p:nvPr/>
          </p:nvSpPr>
          <p:spPr>
            <a:xfrm>
              <a:off x="0" y="0"/>
              <a:ext cx="863219" cy="863219"/>
            </a:xfrm>
            <a:custGeom>
              <a:avLst/>
              <a:gdLst/>
              <a:ahLst/>
              <a:cxnLst/>
              <a:rect l="l" t="t" r="r" b="b"/>
              <a:pathLst>
                <a:path w="863219" h="863219">
                  <a:moveTo>
                    <a:pt x="0" y="21590"/>
                  </a:moveTo>
                  <a:cubicBezTo>
                    <a:pt x="0" y="9652"/>
                    <a:pt x="9652" y="0"/>
                    <a:pt x="21590" y="0"/>
                  </a:cubicBezTo>
                  <a:lnTo>
                    <a:pt x="841629" y="0"/>
                  </a:lnTo>
                  <a:lnTo>
                    <a:pt x="841629" y="6350"/>
                  </a:lnTo>
                  <a:lnTo>
                    <a:pt x="841629" y="0"/>
                  </a:lnTo>
                  <a:cubicBezTo>
                    <a:pt x="853567" y="0"/>
                    <a:pt x="863219" y="9652"/>
                    <a:pt x="863219" y="21590"/>
                  </a:cubicBezTo>
                  <a:lnTo>
                    <a:pt x="856869" y="21590"/>
                  </a:lnTo>
                  <a:lnTo>
                    <a:pt x="863219" y="21590"/>
                  </a:lnTo>
                  <a:lnTo>
                    <a:pt x="863219" y="841629"/>
                  </a:lnTo>
                  <a:lnTo>
                    <a:pt x="856869" y="841629"/>
                  </a:lnTo>
                  <a:lnTo>
                    <a:pt x="863219" y="841629"/>
                  </a:lnTo>
                  <a:cubicBezTo>
                    <a:pt x="863219" y="853567"/>
                    <a:pt x="853567" y="863219"/>
                    <a:pt x="841629" y="863219"/>
                  </a:cubicBezTo>
                  <a:lnTo>
                    <a:pt x="841629" y="856869"/>
                  </a:lnTo>
                  <a:lnTo>
                    <a:pt x="841629" y="863219"/>
                  </a:lnTo>
                  <a:lnTo>
                    <a:pt x="21590" y="863219"/>
                  </a:lnTo>
                  <a:lnTo>
                    <a:pt x="21590" y="856869"/>
                  </a:lnTo>
                  <a:lnTo>
                    <a:pt x="21590" y="863219"/>
                  </a:lnTo>
                  <a:cubicBezTo>
                    <a:pt x="9652" y="863219"/>
                    <a:pt x="0" y="853567"/>
                    <a:pt x="0" y="841629"/>
                  </a:cubicBezTo>
                  <a:lnTo>
                    <a:pt x="0" y="21590"/>
                  </a:lnTo>
                  <a:lnTo>
                    <a:pt x="6350" y="21590"/>
                  </a:lnTo>
                  <a:lnTo>
                    <a:pt x="0" y="21590"/>
                  </a:lnTo>
                  <a:moveTo>
                    <a:pt x="12700" y="21590"/>
                  </a:moveTo>
                  <a:lnTo>
                    <a:pt x="12700" y="841629"/>
                  </a:lnTo>
                  <a:lnTo>
                    <a:pt x="6350" y="841629"/>
                  </a:lnTo>
                  <a:lnTo>
                    <a:pt x="12700" y="841629"/>
                  </a:lnTo>
                  <a:cubicBezTo>
                    <a:pt x="12700" y="846582"/>
                    <a:pt x="16637" y="850519"/>
                    <a:pt x="21590" y="850519"/>
                  </a:cubicBezTo>
                  <a:lnTo>
                    <a:pt x="841629" y="850519"/>
                  </a:lnTo>
                  <a:cubicBezTo>
                    <a:pt x="846582" y="850519"/>
                    <a:pt x="850519" y="846582"/>
                    <a:pt x="850519" y="841629"/>
                  </a:cubicBezTo>
                  <a:lnTo>
                    <a:pt x="850519" y="21590"/>
                  </a:lnTo>
                  <a:cubicBezTo>
                    <a:pt x="850519" y="16637"/>
                    <a:pt x="846582" y="12700"/>
                    <a:pt x="841629" y="12700"/>
                  </a:cubicBezTo>
                  <a:lnTo>
                    <a:pt x="21590" y="12700"/>
                  </a:lnTo>
                  <a:lnTo>
                    <a:pt x="21590" y="6350"/>
                  </a:lnTo>
                  <a:lnTo>
                    <a:pt x="21590" y="12700"/>
                  </a:lnTo>
                  <a:cubicBezTo>
                    <a:pt x="16637" y="12700"/>
                    <a:pt x="12700" y="16637"/>
                    <a:pt x="12700" y="21590"/>
                  </a:cubicBezTo>
                  <a:close/>
                </a:path>
              </a:pathLst>
            </a:custGeom>
            <a:solidFill>
              <a:srgbClr val="151617"/>
            </a:solidFill>
          </p:spPr>
        </p:sp>
      </p:grpSp>
      <p:grpSp>
        <p:nvGrpSpPr>
          <p:cNvPr id="26" name="Group 26"/>
          <p:cNvGrpSpPr/>
          <p:nvPr/>
        </p:nvGrpSpPr>
        <p:grpSpPr>
          <a:xfrm>
            <a:off x="1181844" y="5139929"/>
            <a:ext cx="258664" cy="425351"/>
            <a:chOff x="0" y="0"/>
            <a:chExt cx="344885" cy="567135"/>
          </a:xfrm>
        </p:grpSpPr>
        <p:sp>
          <p:nvSpPr>
            <p:cNvPr id="27" name="Freeform 27"/>
            <p:cNvSpPr/>
            <p:nvPr/>
          </p:nvSpPr>
          <p:spPr>
            <a:xfrm>
              <a:off x="0" y="0"/>
              <a:ext cx="344885" cy="567135"/>
            </a:xfrm>
            <a:custGeom>
              <a:avLst/>
              <a:gdLst/>
              <a:ahLst/>
              <a:cxnLst/>
              <a:rect l="l" t="t" r="r" b="b"/>
              <a:pathLst>
                <a:path w="344885" h="567135">
                  <a:moveTo>
                    <a:pt x="0" y="0"/>
                  </a:moveTo>
                  <a:lnTo>
                    <a:pt x="344885" y="0"/>
                  </a:lnTo>
                  <a:lnTo>
                    <a:pt x="344885" y="567135"/>
                  </a:lnTo>
                  <a:lnTo>
                    <a:pt x="0" y="567135"/>
                  </a:lnTo>
                  <a:close/>
                </a:path>
              </a:pathLst>
            </a:custGeom>
            <a:solidFill>
              <a:srgbClr val="000000">
                <a:alpha val="0"/>
              </a:srgbClr>
            </a:solidFill>
          </p:spPr>
        </p:sp>
        <p:sp>
          <p:nvSpPr>
            <p:cNvPr id="28" name="TextBox 28"/>
            <p:cNvSpPr txBox="1"/>
            <p:nvPr/>
          </p:nvSpPr>
          <p:spPr>
            <a:xfrm>
              <a:off x="0" y="38100"/>
              <a:ext cx="344885" cy="529035"/>
            </a:xfrm>
            <a:prstGeom prst="rect">
              <a:avLst/>
            </a:prstGeom>
          </p:spPr>
          <p:txBody>
            <a:bodyPr lIns="0" tIns="0" rIns="0" bIns="0" rtlCol="0" anchor="t"/>
            <a:lstStyle/>
            <a:p>
              <a:pPr algn="ctr">
                <a:lnSpc>
                  <a:spcPts val="3312"/>
                </a:lnSpc>
              </a:pPr>
              <a:r>
                <a:rPr lang="en-US" sz="3312" b="1">
                  <a:solidFill>
                    <a:srgbClr val="151617"/>
                  </a:solidFill>
                  <a:latin typeface="Arimo Bold"/>
                  <a:ea typeface="Arimo Bold"/>
                  <a:cs typeface="Arimo Bold"/>
                  <a:sym typeface="Arimo Bold"/>
                </a:rPr>
                <a:t>2</a:t>
              </a:r>
            </a:p>
          </p:txBody>
        </p:sp>
      </p:grpSp>
      <p:grpSp>
        <p:nvGrpSpPr>
          <p:cNvPr id="29" name="Group 29"/>
          <p:cNvGrpSpPr/>
          <p:nvPr/>
        </p:nvGrpSpPr>
        <p:grpSpPr>
          <a:xfrm>
            <a:off x="1913632" y="5033665"/>
            <a:ext cx="3848249" cy="442912"/>
            <a:chOff x="0" y="0"/>
            <a:chExt cx="5130998" cy="590550"/>
          </a:xfrm>
        </p:grpSpPr>
        <p:sp>
          <p:nvSpPr>
            <p:cNvPr id="30" name="Freeform 30"/>
            <p:cNvSpPr/>
            <p:nvPr/>
          </p:nvSpPr>
          <p:spPr>
            <a:xfrm>
              <a:off x="0" y="0"/>
              <a:ext cx="5130998" cy="590550"/>
            </a:xfrm>
            <a:custGeom>
              <a:avLst/>
              <a:gdLst/>
              <a:ahLst/>
              <a:cxnLst/>
              <a:rect l="l" t="t" r="r" b="b"/>
              <a:pathLst>
                <a:path w="5130998" h="590550">
                  <a:moveTo>
                    <a:pt x="0" y="0"/>
                  </a:moveTo>
                  <a:lnTo>
                    <a:pt x="5130998" y="0"/>
                  </a:lnTo>
                  <a:lnTo>
                    <a:pt x="5130998" y="590550"/>
                  </a:lnTo>
                  <a:lnTo>
                    <a:pt x="0" y="590550"/>
                  </a:lnTo>
                  <a:close/>
                </a:path>
              </a:pathLst>
            </a:custGeom>
            <a:solidFill>
              <a:srgbClr val="000000">
                <a:alpha val="0"/>
              </a:srgbClr>
            </a:solidFill>
          </p:spPr>
        </p:sp>
        <p:sp>
          <p:nvSpPr>
            <p:cNvPr id="31" name="TextBox 31"/>
            <p:cNvSpPr txBox="1"/>
            <p:nvPr/>
          </p:nvSpPr>
          <p:spPr>
            <a:xfrm>
              <a:off x="0" y="-38100"/>
              <a:ext cx="5130998"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Water Conservation</a:t>
              </a:r>
            </a:p>
          </p:txBody>
        </p:sp>
      </p:grpSp>
      <p:grpSp>
        <p:nvGrpSpPr>
          <p:cNvPr id="32" name="Group 32"/>
          <p:cNvGrpSpPr/>
          <p:nvPr/>
        </p:nvGrpSpPr>
        <p:grpSpPr>
          <a:xfrm>
            <a:off x="1913632" y="5646687"/>
            <a:ext cx="8524131" cy="453629"/>
            <a:chOff x="0" y="0"/>
            <a:chExt cx="11365508" cy="604838"/>
          </a:xfrm>
        </p:grpSpPr>
        <p:sp>
          <p:nvSpPr>
            <p:cNvPr id="33" name="Freeform 33"/>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sp>
        <p:sp>
          <p:nvSpPr>
            <p:cNvPr id="34" name="TextBox 34"/>
            <p:cNvSpPr txBox="1"/>
            <p:nvPr/>
          </p:nvSpPr>
          <p:spPr>
            <a:xfrm>
              <a:off x="0" y="-104775"/>
              <a:ext cx="11365508"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Prevent overwatering and underwatering.</a:t>
              </a:r>
            </a:p>
          </p:txBody>
        </p:sp>
      </p:grpSp>
      <p:grpSp>
        <p:nvGrpSpPr>
          <p:cNvPr id="35" name="Group 35"/>
          <p:cNvGrpSpPr/>
          <p:nvPr/>
        </p:nvGrpSpPr>
        <p:grpSpPr>
          <a:xfrm>
            <a:off x="987475" y="6698010"/>
            <a:ext cx="647402" cy="647402"/>
            <a:chOff x="0" y="0"/>
            <a:chExt cx="863203" cy="863203"/>
          </a:xfrm>
        </p:grpSpPr>
        <p:sp>
          <p:nvSpPr>
            <p:cNvPr id="36" name="Freeform 36"/>
            <p:cNvSpPr/>
            <p:nvPr/>
          </p:nvSpPr>
          <p:spPr>
            <a:xfrm>
              <a:off x="6350" y="6350"/>
              <a:ext cx="850519" cy="850519"/>
            </a:xfrm>
            <a:custGeom>
              <a:avLst/>
              <a:gdLst/>
              <a:ahLst/>
              <a:cxnLst/>
              <a:rect l="l" t="t" r="r" b="b"/>
              <a:pathLst>
                <a:path w="850519" h="850519">
                  <a:moveTo>
                    <a:pt x="0" y="15240"/>
                  </a:moveTo>
                  <a:cubicBezTo>
                    <a:pt x="0" y="6858"/>
                    <a:pt x="6858" y="0"/>
                    <a:pt x="15240" y="0"/>
                  </a:cubicBezTo>
                  <a:lnTo>
                    <a:pt x="835279" y="0"/>
                  </a:lnTo>
                  <a:cubicBezTo>
                    <a:pt x="843661" y="0"/>
                    <a:pt x="850519" y="6858"/>
                    <a:pt x="850519" y="15240"/>
                  </a:cubicBezTo>
                  <a:lnTo>
                    <a:pt x="850519" y="835279"/>
                  </a:lnTo>
                  <a:cubicBezTo>
                    <a:pt x="850519" y="843661"/>
                    <a:pt x="843661" y="850519"/>
                    <a:pt x="835279" y="850519"/>
                  </a:cubicBezTo>
                  <a:lnTo>
                    <a:pt x="15240" y="850519"/>
                  </a:lnTo>
                  <a:cubicBezTo>
                    <a:pt x="6858" y="850519"/>
                    <a:pt x="0" y="843661"/>
                    <a:pt x="0" y="835279"/>
                  </a:cubicBezTo>
                  <a:close/>
                </a:path>
              </a:pathLst>
            </a:custGeom>
            <a:solidFill>
              <a:srgbClr val="F8ECE4"/>
            </a:solidFill>
          </p:spPr>
        </p:sp>
        <p:sp>
          <p:nvSpPr>
            <p:cNvPr id="37" name="Freeform 37"/>
            <p:cNvSpPr/>
            <p:nvPr/>
          </p:nvSpPr>
          <p:spPr>
            <a:xfrm>
              <a:off x="0" y="0"/>
              <a:ext cx="863219" cy="863219"/>
            </a:xfrm>
            <a:custGeom>
              <a:avLst/>
              <a:gdLst/>
              <a:ahLst/>
              <a:cxnLst/>
              <a:rect l="l" t="t" r="r" b="b"/>
              <a:pathLst>
                <a:path w="863219" h="863219">
                  <a:moveTo>
                    <a:pt x="0" y="21590"/>
                  </a:moveTo>
                  <a:cubicBezTo>
                    <a:pt x="0" y="9652"/>
                    <a:pt x="9652" y="0"/>
                    <a:pt x="21590" y="0"/>
                  </a:cubicBezTo>
                  <a:lnTo>
                    <a:pt x="841629" y="0"/>
                  </a:lnTo>
                  <a:lnTo>
                    <a:pt x="841629" y="6350"/>
                  </a:lnTo>
                  <a:lnTo>
                    <a:pt x="841629" y="0"/>
                  </a:lnTo>
                  <a:cubicBezTo>
                    <a:pt x="853567" y="0"/>
                    <a:pt x="863219" y="9652"/>
                    <a:pt x="863219" y="21590"/>
                  </a:cubicBezTo>
                  <a:lnTo>
                    <a:pt x="856869" y="21590"/>
                  </a:lnTo>
                  <a:lnTo>
                    <a:pt x="863219" y="21590"/>
                  </a:lnTo>
                  <a:lnTo>
                    <a:pt x="863219" y="841629"/>
                  </a:lnTo>
                  <a:lnTo>
                    <a:pt x="856869" y="841629"/>
                  </a:lnTo>
                  <a:lnTo>
                    <a:pt x="863219" y="841629"/>
                  </a:lnTo>
                  <a:cubicBezTo>
                    <a:pt x="863219" y="853567"/>
                    <a:pt x="853567" y="863219"/>
                    <a:pt x="841629" y="863219"/>
                  </a:cubicBezTo>
                  <a:lnTo>
                    <a:pt x="841629" y="856869"/>
                  </a:lnTo>
                  <a:lnTo>
                    <a:pt x="841629" y="863219"/>
                  </a:lnTo>
                  <a:lnTo>
                    <a:pt x="21590" y="863219"/>
                  </a:lnTo>
                  <a:lnTo>
                    <a:pt x="21590" y="856869"/>
                  </a:lnTo>
                  <a:lnTo>
                    <a:pt x="21590" y="863219"/>
                  </a:lnTo>
                  <a:cubicBezTo>
                    <a:pt x="9652" y="863219"/>
                    <a:pt x="0" y="853567"/>
                    <a:pt x="0" y="841629"/>
                  </a:cubicBezTo>
                  <a:lnTo>
                    <a:pt x="0" y="21590"/>
                  </a:lnTo>
                  <a:lnTo>
                    <a:pt x="6350" y="21590"/>
                  </a:lnTo>
                  <a:lnTo>
                    <a:pt x="0" y="21590"/>
                  </a:lnTo>
                  <a:moveTo>
                    <a:pt x="12700" y="21590"/>
                  </a:moveTo>
                  <a:lnTo>
                    <a:pt x="12700" y="841629"/>
                  </a:lnTo>
                  <a:lnTo>
                    <a:pt x="6350" y="841629"/>
                  </a:lnTo>
                  <a:lnTo>
                    <a:pt x="12700" y="841629"/>
                  </a:lnTo>
                  <a:cubicBezTo>
                    <a:pt x="12700" y="846582"/>
                    <a:pt x="16637" y="850519"/>
                    <a:pt x="21590" y="850519"/>
                  </a:cubicBezTo>
                  <a:lnTo>
                    <a:pt x="841629" y="850519"/>
                  </a:lnTo>
                  <a:cubicBezTo>
                    <a:pt x="846582" y="850519"/>
                    <a:pt x="850519" y="846582"/>
                    <a:pt x="850519" y="841629"/>
                  </a:cubicBezTo>
                  <a:lnTo>
                    <a:pt x="850519" y="21590"/>
                  </a:lnTo>
                  <a:cubicBezTo>
                    <a:pt x="850519" y="16637"/>
                    <a:pt x="846582" y="12700"/>
                    <a:pt x="841629" y="12700"/>
                  </a:cubicBezTo>
                  <a:lnTo>
                    <a:pt x="21590" y="12700"/>
                  </a:lnTo>
                  <a:lnTo>
                    <a:pt x="21590" y="6350"/>
                  </a:lnTo>
                  <a:lnTo>
                    <a:pt x="21590" y="12700"/>
                  </a:lnTo>
                  <a:cubicBezTo>
                    <a:pt x="16637" y="12700"/>
                    <a:pt x="12700" y="16637"/>
                    <a:pt x="12700" y="21590"/>
                  </a:cubicBezTo>
                  <a:close/>
                </a:path>
              </a:pathLst>
            </a:custGeom>
            <a:solidFill>
              <a:srgbClr val="151617"/>
            </a:solidFill>
          </p:spPr>
        </p:sp>
      </p:grpSp>
      <p:grpSp>
        <p:nvGrpSpPr>
          <p:cNvPr id="38" name="Group 38"/>
          <p:cNvGrpSpPr/>
          <p:nvPr/>
        </p:nvGrpSpPr>
        <p:grpSpPr>
          <a:xfrm>
            <a:off x="1180505" y="6809035"/>
            <a:ext cx="261194" cy="425351"/>
            <a:chOff x="0" y="0"/>
            <a:chExt cx="348258" cy="567135"/>
          </a:xfrm>
        </p:grpSpPr>
        <p:sp>
          <p:nvSpPr>
            <p:cNvPr id="39" name="Freeform 39"/>
            <p:cNvSpPr/>
            <p:nvPr/>
          </p:nvSpPr>
          <p:spPr>
            <a:xfrm>
              <a:off x="0" y="0"/>
              <a:ext cx="348258" cy="567135"/>
            </a:xfrm>
            <a:custGeom>
              <a:avLst/>
              <a:gdLst/>
              <a:ahLst/>
              <a:cxnLst/>
              <a:rect l="l" t="t" r="r" b="b"/>
              <a:pathLst>
                <a:path w="348258" h="567135">
                  <a:moveTo>
                    <a:pt x="0" y="0"/>
                  </a:moveTo>
                  <a:lnTo>
                    <a:pt x="348258" y="0"/>
                  </a:lnTo>
                  <a:lnTo>
                    <a:pt x="348258" y="567135"/>
                  </a:lnTo>
                  <a:lnTo>
                    <a:pt x="0" y="567135"/>
                  </a:lnTo>
                  <a:close/>
                </a:path>
              </a:pathLst>
            </a:custGeom>
            <a:solidFill>
              <a:srgbClr val="000000">
                <a:alpha val="0"/>
              </a:srgbClr>
            </a:solidFill>
          </p:spPr>
        </p:sp>
        <p:sp>
          <p:nvSpPr>
            <p:cNvPr id="40" name="TextBox 40"/>
            <p:cNvSpPr txBox="1"/>
            <p:nvPr/>
          </p:nvSpPr>
          <p:spPr>
            <a:xfrm>
              <a:off x="0" y="38100"/>
              <a:ext cx="348258" cy="529035"/>
            </a:xfrm>
            <a:prstGeom prst="rect">
              <a:avLst/>
            </a:prstGeom>
          </p:spPr>
          <p:txBody>
            <a:bodyPr lIns="0" tIns="0" rIns="0" bIns="0" rtlCol="0" anchor="t"/>
            <a:lstStyle/>
            <a:p>
              <a:pPr algn="ctr">
                <a:lnSpc>
                  <a:spcPts val="3312"/>
                </a:lnSpc>
              </a:pPr>
              <a:r>
                <a:rPr lang="en-US" sz="3312" b="1">
                  <a:solidFill>
                    <a:srgbClr val="151617"/>
                  </a:solidFill>
                  <a:latin typeface="Arimo Bold"/>
                  <a:ea typeface="Arimo Bold"/>
                  <a:cs typeface="Arimo Bold"/>
                  <a:sym typeface="Arimo Bold"/>
                </a:rPr>
                <a:t>3</a:t>
              </a:r>
            </a:p>
          </p:txBody>
        </p:sp>
      </p:grpSp>
      <p:grpSp>
        <p:nvGrpSpPr>
          <p:cNvPr id="41" name="Group 41"/>
          <p:cNvGrpSpPr/>
          <p:nvPr/>
        </p:nvGrpSpPr>
        <p:grpSpPr>
          <a:xfrm>
            <a:off x="1913632" y="6702772"/>
            <a:ext cx="4152156" cy="442912"/>
            <a:chOff x="0" y="0"/>
            <a:chExt cx="5536208" cy="590550"/>
          </a:xfrm>
        </p:grpSpPr>
        <p:sp>
          <p:nvSpPr>
            <p:cNvPr id="42" name="Freeform 42"/>
            <p:cNvSpPr/>
            <p:nvPr/>
          </p:nvSpPr>
          <p:spPr>
            <a:xfrm>
              <a:off x="0" y="0"/>
              <a:ext cx="5536208" cy="590550"/>
            </a:xfrm>
            <a:custGeom>
              <a:avLst/>
              <a:gdLst/>
              <a:ahLst/>
              <a:cxnLst/>
              <a:rect l="l" t="t" r="r" b="b"/>
              <a:pathLst>
                <a:path w="5536208" h="590550">
                  <a:moveTo>
                    <a:pt x="0" y="0"/>
                  </a:moveTo>
                  <a:lnTo>
                    <a:pt x="5536208" y="0"/>
                  </a:lnTo>
                  <a:lnTo>
                    <a:pt x="5536208" y="590550"/>
                  </a:lnTo>
                  <a:lnTo>
                    <a:pt x="0" y="590550"/>
                  </a:lnTo>
                  <a:close/>
                </a:path>
              </a:pathLst>
            </a:custGeom>
            <a:solidFill>
              <a:srgbClr val="000000">
                <a:alpha val="0"/>
              </a:srgbClr>
            </a:solidFill>
          </p:spPr>
        </p:sp>
        <p:sp>
          <p:nvSpPr>
            <p:cNvPr id="43" name="TextBox 43"/>
            <p:cNvSpPr txBox="1"/>
            <p:nvPr/>
          </p:nvSpPr>
          <p:spPr>
            <a:xfrm>
              <a:off x="0" y="-38100"/>
              <a:ext cx="5536208"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Reduce Manual Labor</a:t>
              </a:r>
            </a:p>
          </p:txBody>
        </p:sp>
      </p:grpSp>
      <p:grpSp>
        <p:nvGrpSpPr>
          <p:cNvPr id="44" name="Group 44"/>
          <p:cNvGrpSpPr/>
          <p:nvPr/>
        </p:nvGrpSpPr>
        <p:grpSpPr>
          <a:xfrm>
            <a:off x="1913632" y="7315795"/>
            <a:ext cx="8524131" cy="453629"/>
            <a:chOff x="0" y="0"/>
            <a:chExt cx="11365508" cy="604838"/>
          </a:xfrm>
        </p:grpSpPr>
        <p:sp>
          <p:nvSpPr>
            <p:cNvPr id="45" name="Freeform 45"/>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sp>
        <p:sp>
          <p:nvSpPr>
            <p:cNvPr id="46" name="TextBox 46"/>
            <p:cNvSpPr txBox="1"/>
            <p:nvPr/>
          </p:nvSpPr>
          <p:spPr>
            <a:xfrm>
              <a:off x="0" y="-104775"/>
              <a:ext cx="11365508"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Minimize human intervention.</a:t>
              </a:r>
            </a:p>
          </p:txBody>
        </p:sp>
      </p:grpSp>
      <p:grpSp>
        <p:nvGrpSpPr>
          <p:cNvPr id="47" name="Group 47"/>
          <p:cNvGrpSpPr/>
          <p:nvPr/>
        </p:nvGrpSpPr>
        <p:grpSpPr>
          <a:xfrm>
            <a:off x="987475" y="8367118"/>
            <a:ext cx="647402" cy="647403"/>
            <a:chOff x="0" y="0"/>
            <a:chExt cx="863203" cy="863203"/>
          </a:xfrm>
        </p:grpSpPr>
        <p:sp>
          <p:nvSpPr>
            <p:cNvPr id="48" name="Freeform 48"/>
            <p:cNvSpPr/>
            <p:nvPr/>
          </p:nvSpPr>
          <p:spPr>
            <a:xfrm>
              <a:off x="6350" y="6350"/>
              <a:ext cx="850519" cy="850519"/>
            </a:xfrm>
            <a:custGeom>
              <a:avLst/>
              <a:gdLst/>
              <a:ahLst/>
              <a:cxnLst/>
              <a:rect l="l" t="t" r="r" b="b"/>
              <a:pathLst>
                <a:path w="850519" h="850519">
                  <a:moveTo>
                    <a:pt x="0" y="15240"/>
                  </a:moveTo>
                  <a:cubicBezTo>
                    <a:pt x="0" y="6858"/>
                    <a:pt x="6858" y="0"/>
                    <a:pt x="15240" y="0"/>
                  </a:cubicBezTo>
                  <a:lnTo>
                    <a:pt x="835279" y="0"/>
                  </a:lnTo>
                  <a:cubicBezTo>
                    <a:pt x="843661" y="0"/>
                    <a:pt x="850519" y="6858"/>
                    <a:pt x="850519" y="15240"/>
                  </a:cubicBezTo>
                  <a:lnTo>
                    <a:pt x="850519" y="835279"/>
                  </a:lnTo>
                  <a:cubicBezTo>
                    <a:pt x="850519" y="843661"/>
                    <a:pt x="843661" y="850519"/>
                    <a:pt x="835279" y="850519"/>
                  </a:cubicBezTo>
                  <a:lnTo>
                    <a:pt x="15240" y="850519"/>
                  </a:lnTo>
                  <a:cubicBezTo>
                    <a:pt x="6858" y="850519"/>
                    <a:pt x="0" y="843661"/>
                    <a:pt x="0" y="835279"/>
                  </a:cubicBezTo>
                  <a:close/>
                </a:path>
              </a:pathLst>
            </a:custGeom>
            <a:solidFill>
              <a:srgbClr val="F8ECE4"/>
            </a:solidFill>
          </p:spPr>
        </p:sp>
        <p:sp>
          <p:nvSpPr>
            <p:cNvPr id="49" name="Freeform 49"/>
            <p:cNvSpPr/>
            <p:nvPr/>
          </p:nvSpPr>
          <p:spPr>
            <a:xfrm>
              <a:off x="0" y="0"/>
              <a:ext cx="863219" cy="863219"/>
            </a:xfrm>
            <a:custGeom>
              <a:avLst/>
              <a:gdLst/>
              <a:ahLst/>
              <a:cxnLst/>
              <a:rect l="l" t="t" r="r" b="b"/>
              <a:pathLst>
                <a:path w="863219" h="863219">
                  <a:moveTo>
                    <a:pt x="0" y="21590"/>
                  </a:moveTo>
                  <a:cubicBezTo>
                    <a:pt x="0" y="9652"/>
                    <a:pt x="9652" y="0"/>
                    <a:pt x="21590" y="0"/>
                  </a:cubicBezTo>
                  <a:lnTo>
                    <a:pt x="841629" y="0"/>
                  </a:lnTo>
                  <a:lnTo>
                    <a:pt x="841629" y="6350"/>
                  </a:lnTo>
                  <a:lnTo>
                    <a:pt x="841629" y="0"/>
                  </a:lnTo>
                  <a:cubicBezTo>
                    <a:pt x="853567" y="0"/>
                    <a:pt x="863219" y="9652"/>
                    <a:pt x="863219" y="21590"/>
                  </a:cubicBezTo>
                  <a:lnTo>
                    <a:pt x="856869" y="21590"/>
                  </a:lnTo>
                  <a:lnTo>
                    <a:pt x="863219" y="21590"/>
                  </a:lnTo>
                  <a:lnTo>
                    <a:pt x="863219" y="841629"/>
                  </a:lnTo>
                  <a:lnTo>
                    <a:pt x="856869" y="841629"/>
                  </a:lnTo>
                  <a:lnTo>
                    <a:pt x="863219" y="841629"/>
                  </a:lnTo>
                  <a:cubicBezTo>
                    <a:pt x="863219" y="853567"/>
                    <a:pt x="853567" y="863219"/>
                    <a:pt x="841629" y="863219"/>
                  </a:cubicBezTo>
                  <a:lnTo>
                    <a:pt x="841629" y="856869"/>
                  </a:lnTo>
                  <a:lnTo>
                    <a:pt x="841629" y="863219"/>
                  </a:lnTo>
                  <a:lnTo>
                    <a:pt x="21590" y="863219"/>
                  </a:lnTo>
                  <a:lnTo>
                    <a:pt x="21590" y="856869"/>
                  </a:lnTo>
                  <a:lnTo>
                    <a:pt x="21590" y="863219"/>
                  </a:lnTo>
                  <a:cubicBezTo>
                    <a:pt x="9652" y="863219"/>
                    <a:pt x="0" y="853567"/>
                    <a:pt x="0" y="841629"/>
                  </a:cubicBezTo>
                  <a:lnTo>
                    <a:pt x="0" y="21590"/>
                  </a:lnTo>
                  <a:lnTo>
                    <a:pt x="6350" y="21590"/>
                  </a:lnTo>
                  <a:lnTo>
                    <a:pt x="0" y="21590"/>
                  </a:lnTo>
                  <a:moveTo>
                    <a:pt x="12700" y="21590"/>
                  </a:moveTo>
                  <a:lnTo>
                    <a:pt x="12700" y="841629"/>
                  </a:lnTo>
                  <a:lnTo>
                    <a:pt x="6350" y="841629"/>
                  </a:lnTo>
                  <a:lnTo>
                    <a:pt x="12700" y="841629"/>
                  </a:lnTo>
                  <a:cubicBezTo>
                    <a:pt x="12700" y="846582"/>
                    <a:pt x="16637" y="850519"/>
                    <a:pt x="21590" y="850519"/>
                  </a:cubicBezTo>
                  <a:lnTo>
                    <a:pt x="841629" y="850519"/>
                  </a:lnTo>
                  <a:cubicBezTo>
                    <a:pt x="846582" y="850519"/>
                    <a:pt x="850519" y="846582"/>
                    <a:pt x="850519" y="841629"/>
                  </a:cubicBezTo>
                  <a:lnTo>
                    <a:pt x="850519" y="21590"/>
                  </a:lnTo>
                  <a:cubicBezTo>
                    <a:pt x="850519" y="16637"/>
                    <a:pt x="846582" y="12700"/>
                    <a:pt x="841629" y="12700"/>
                  </a:cubicBezTo>
                  <a:lnTo>
                    <a:pt x="21590" y="12700"/>
                  </a:lnTo>
                  <a:lnTo>
                    <a:pt x="21590" y="6350"/>
                  </a:lnTo>
                  <a:lnTo>
                    <a:pt x="21590" y="12700"/>
                  </a:lnTo>
                  <a:cubicBezTo>
                    <a:pt x="16637" y="12700"/>
                    <a:pt x="12700" y="16637"/>
                    <a:pt x="12700" y="21590"/>
                  </a:cubicBezTo>
                  <a:close/>
                </a:path>
              </a:pathLst>
            </a:custGeom>
            <a:solidFill>
              <a:srgbClr val="151617"/>
            </a:solidFill>
          </p:spPr>
        </p:sp>
      </p:grpSp>
      <p:grpSp>
        <p:nvGrpSpPr>
          <p:cNvPr id="50" name="Group 50"/>
          <p:cNvGrpSpPr/>
          <p:nvPr/>
        </p:nvGrpSpPr>
        <p:grpSpPr>
          <a:xfrm>
            <a:off x="1159669" y="8478142"/>
            <a:ext cx="302865" cy="425351"/>
            <a:chOff x="0" y="0"/>
            <a:chExt cx="403820" cy="567135"/>
          </a:xfrm>
        </p:grpSpPr>
        <p:sp>
          <p:nvSpPr>
            <p:cNvPr id="51" name="Freeform 51"/>
            <p:cNvSpPr/>
            <p:nvPr/>
          </p:nvSpPr>
          <p:spPr>
            <a:xfrm>
              <a:off x="0" y="0"/>
              <a:ext cx="403820" cy="567135"/>
            </a:xfrm>
            <a:custGeom>
              <a:avLst/>
              <a:gdLst/>
              <a:ahLst/>
              <a:cxnLst/>
              <a:rect l="l" t="t" r="r" b="b"/>
              <a:pathLst>
                <a:path w="403820" h="567135">
                  <a:moveTo>
                    <a:pt x="0" y="0"/>
                  </a:moveTo>
                  <a:lnTo>
                    <a:pt x="403820" y="0"/>
                  </a:lnTo>
                  <a:lnTo>
                    <a:pt x="403820" y="567135"/>
                  </a:lnTo>
                  <a:lnTo>
                    <a:pt x="0" y="567135"/>
                  </a:lnTo>
                  <a:close/>
                </a:path>
              </a:pathLst>
            </a:custGeom>
            <a:solidFill>
              <a:srgbClr val="000000">
                <a:alpha val="0"/>
              </a:srgbClr>
            </a:solidFill>
          </p:spPr>
        </p:sp>
        <p:sp>
          <p:nvSpPr>
            <p:cNvPr id="52" name="TextBox 52"/>
            <p:cNvSpPr txBox="1"/>
            <p:nvPr/>
          </p:nvSpPr>
          <p:spPr>
            <a:xfrm>
              <a:off x="0" y="38100"/>
              <a:ext cx="403820" cy="529035"/>
            </a:xfrm>
            <a:prstGeom prst="rect">
              <a:avLst/>
            </a:prstGeom>
          </p:spPr>
          <p:txBody>
            <a:bodyPr lIns="0" tIns="0" rIns="0" bIns="0" rtlCol="0" anchor="t"/>
            <a:lstStyle/>
            <a:p>
              <a:pPr algn="ctr">
                <a:lnSpc>
                  <a:spcPts val="3312"/>
                </a:lnSpc>
              </a:pPr>
              <a:r>
                <a:rPr lang="en-US" sz="3312" b="1">
                  <a:solidFill>
                    <a:srgbClr val="151617"/>
                  </a:solidFill>
                  <a:latin typeface="Arimo Bold"/>
                  <a:ea typeface="Arimo Bold"/>
                  <a:cs typeface="Arimo Bold"/>
                  <a:sym typeface="Arimo Bold"/>
                </a:rPr>
                <a:t>4</a:t>
              </a:r>
            </a:p>
          </p:txBody>
        </p:sp>
      </p:grpSp>
      <p:grpSp>
        <p:nvGrpSpPr>
          <p:cNvPr id="53" name="Group 53"/>
          <p:cNvGrpSpPr/>
          <p:nvPr/>
        </p:nvGrpSpPr>
        <p:grpSpPr>
          <a:xfrm>
            <a:off x="1913632" y="8371880"/>
            <a:ext cx="4154984" cy="442912"/>
            <a:chOff x="0" y="0"/>
            <a:chExt cx="5539978" cy="590550"/>
          </a:xfrm>
        </p:grpSpPr>
        <p:sp>
          <p:nvSpPr>
            <p:cNvPr id="54" name="Freeform 54"/>
            <p:cNvSpPr/>
            <p:nvPr/>
          </p:nvSpPr>
          <p:spPr>
            <a:xfrm>
              <a:off x="0" y="0"/>
              <a:ext cx="5539979" cy="590550"/>
            </a:xfrm>
            <a:custGeom>
              <a:avLst/>
              <a:gdLst/>
              <a:ahLst/>
              <a:cxnLst/>
              <a:rect l="l" t="t" r="r" b="b"/>
              <a:pathLst>
                <a:path w="5539979" h="590550">
                  <a:moveTo>
                    <a:pt x="0" y="0"/>
                  </a:moveTo>
                  <a:lnTo>
                    <a:pt x="5539979" y="0"/>
                  </a:lnTo>
                  <a:lnTo>
                    <a:pt x="5539979" y="590550"/>
                  </a:lnTo>
                  <a:lnTo>
                    <a:pt x="0" y="590550"/>
                  </a:lnTo>
                  <a:close/>
                </a:path>
              </a:pathLst>
            </a:custGeom>
            <a:solidFill>
              <a:srgbClr val="000000">
                <a:alpha val="0"/>
              </a:srgbClr>
            </a:solidFill>
          </p:spPr>
        </p:sp>
        <p:sp>
          <p:nvSpPr>
            <p:cNvPr id="55" name="TextBox 55"/>
            <p:cNvSpPr txBox="1"/>
            <p:nvPr/>
          </p:nvSpPr>
          <p:spPr>
            <a:xfrm>
              <a:off x="0" y="-38100"/>
              <a:ext cx="5539978"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Enhance Plant Health</a:t>
              </a:r>
            </a:p>
          </p:txBody>
        </p:sp>
      </p:grpSp>
      <p:grpSp>
        <p:nvGrpSpPr>
          <p:cNvPr id="56" name="Group 56"/>
          <p:cNvGrpSpPr/>
          <p:nvPr/>
        </p:nvGrpSpPr>
        <p:grpSpPr>
          <a:xfrm>
            <a:off x="1913632" y="8984902"/>
            <a:ext cx="8524131" cy="453629"/>
            <a:chOff x="0" y="0"/>
            <a:chExt cx="11365508" cy="604838"/>
          </a:xfrm>
        </p:grpSpPr>
        <p:sp>
          <p:nvSpPr>
            <p:cNvPr id="57" name="Freeform 57"/>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sp>
        <p:sp>
          <p:nvSpPr>
            <p:cNvPr id="58" name="TextBox 58"/>
            <p:cNvSpPr txBox="1"/>
            <p:nvPr/>
          </p:nvSpPr>
          <p:spPr>
            <a:xfrm>
              <a:off x="0" y="-104775"/>
              <a:ext cx="11365508"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Improve irrigation efficiency.</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22860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6" name="Group 6"/>
          <p:cNvGrpSpPr/>
          <p:nvPr/>
        </p:nvGrpSpPr>
        <p:grpSpPr>
          <a:xfrm>
            <a:off x="992238" y="3401765"/>
            <a:ext cx="9362182" cy="885974"/>
            <a:chOff x="0" y="0"/>
            <a:chExt cx="12482910" cy="1181298"/>
          </a:xfrm>
        </p:grpSpPr>
        <p:sp>
          <p:nvSpPr>
            <p:cNvPr id="7" name="Freeform 7"/>
            <p:cNvSpPr/>
            <p:nvPr/>
          </p:nvSpPr>
          <p:spPr>
            <a:xfrm>
              <a:off x="0" y="0"/>
              <a:ext cx="12482910" cy="1181298"/>
            </a:xfrm>
            <a:custGeom>
              <a:avLst/>
              <a:gdLst/>
              <a:ahLst/>
              <a:cxnLst/>
              <a:rect l="l" t="t" r="r" b="b"/>
              <a:pathLst>
                <a:path w="12482910" h="1181298">
                  <a:moveTo>
                    <a:pt x="0" y="0"/>
                  </a:moveTo>
                  <a:lnTo>
                    <a:pt x="12482910" y="0"/>
                  </a:lnTo>
                  <a:lnTo>
                    <a:pt x="12482910" y="1181298"/>
                  </a:lnTo>
                  <a:lnTo>
                    <a:pt x="0" y="1181298"/>
                  </a:lnTo>
                  <a:close/>
                </a:path>
              </a:pathLst>
            </a:custGeom>
            <a:solidFill>
              <a:srgbClr val="000000">
                <a:alpha val="0"/>
              </a:srgbClr>
            </a:solidFill>
          </p:spPr>
        </p:sp>
        <p:sp>
          <p:nvSpPr>
            <p:cNvPr id="8" name="TextBox 8"/>
            <p:cNvSpPr txBox="1"/>
            <p:nvPr/>
          </p:nvSpPr>
          <p:spPr>
            <a:xfrm>
              <a:off x="0" y="-57150"/>
              <a:ext cx="12482910" cy="1238448"/>
            </a:xfrm>
            <a:prstGeom prst="rect">
              <a:avLst/>
            </a:prstGeom>
          </p:spPr>
          <p:txBody>
            <a:bodyPr lIns="0" tIns="0" rIns="0" bIns="0" rtlCol="0" anchor="t"/>
            <a:lstStyle/>
            <a:p>
              <a:pPr algn="l">
                <a:lnSpc>
                  <a:spcPts val="6937"/>
                </a:lnSpc>
              </a:pPr>
              <a:r>
                <a:rPr lang="en-US" sz="5562" b="1">
                  <a:solidFill>
                    <a:srgbClr val="151617"/>
                  </a:solidFill>
                  <a:latin typeface="Arimo Bold"/>
                  <a:ea typeface="Arimo Bold"/>
                  <a:cs typeface="Arimo Bold"/>
                  <a:sym typeface="Arimo Bold"/>
                </a:rPr>
                <a:t>Addressing the Problem</a:t>
              </a:r>
            </a:p>
          </p:txBody>
        </p:sp>
      </p:grpSp>
      <p:grpSp>
        <p:nvGrpSpPr>
          <p:cNvPr id="9" name="Group 9"/>
          <p:cNvGrpSpPr/>
          <p:nvPr/>
        </p:nvGrpSpPr>
        <p:grpSpPr>
          <a:xfrm>
            <a:off x="992238" y="4996458"/>
            <a:ext cx="3863876" cy="442912"/>
            <a:chOff x="0" y="0"/>
            <a:chExt cx="5151835" cy="590550"/>
          </a:xfrm>
        </p:grpSpPr>
        <p:sp>
          <p:nvSpPr>
            <p:cNvPr id="10" name="Freeform 10"/>
            <p:cNvSpPr/>
            <p:nvPr/>
          </p:nvSpPr>
          <p:spPr>
            <a:xfrm>
              <a:off x="0" y="0"/>
              <a:ext cx="5151835" cy="590550"/>
            </a:xfrm>
            <a:custGeom>
              <a:avLst/>
              <a:gdLst/>
              <a:ahLst/>
              <a:cxnLst/>
              <a:rect l="l" t="t" r="r" b="b"/>
              <a:pathLst>
                <a:path w="5151835" h="590550">
                  <a:moveTo>
                    <a:pt x="0" y="0"/>
                  </a:moveTo>
                  <a:lnTo>
                    <a:pt x="5151835" y="0"/>
                  </a:lnTo>
                  <a:lnTo>
                    <a:pt x="5151835" y="590550"/>
                  </a:lnTo>
                  <a:lnTo>
                    <a:pt x="0" y="590550"/>
                  </a:lnTo>
                  <a:close/>
                </a:path>
              </a:pathLst>
            </a:custGeom>
            <a:solidFill>
              <a:srgbClr val="000000">
                <a:alpha val="0"/>
              </a:srgbClr>
            </a:solidFill>
          </p:spPr>
        </p:sp>
        <p:sp>
          <p:nvSpPr>
            <p:cNvPr id="11" name="TextBox 11"/>
            <p:cNvSpPr txBox="1"/>
            <p:nvPr/>
          </p:nvSpPr>
          <p:spPr>
            <a:xfrm>
              <a:off x="0" y="-38100"/>
              <a:ext cx="5151835"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Traditional Methods</a:t>
              </a:r>
            </a:p>
          </p:txBody>
        </p:sp>
      </p:grpSp>
      <p:grpSp>
        <p:nvGrpSpPr>
          <p:cNvPr id="12" name="Group 12"/>
          <p:cNvGrpSpPr/>
          <p:nvPr/>
        </p:nvGrpSpPr>
        <p:grpSpPr>
          <a:xfrm>
            <a:off x="992238" y="5722888"/>
            <a:ext cx="4972645" cy="907256"/>
            <a:chOff x="0" y="0"/>
            <a:chExt cx="6630193" cy="1209675"/>
          </a:xfrm>
        </p:grpSpPr>
        <p:sp>
          <p:nvSpPr>
            <p:cNvPr id="13" name="Freeform 13"/>
            <p:cNvSpPr/>
            <p:nvPr/>
          </p:nvSpPr>
          <p:spPr>
            <a:xfrm>
              <a:off x="0" y="0"/>
              <a:ext cx="6630193" cy="1209675"/>
            </a:xfrm>
            <a:custGeom>
              <a:avLst/>
              <a:gdLst/>
              <a:ahLst/>
              <a:cxnLst/>
              <a:rect l="l" t="t" r="r" b="b"/>
              <a:pathLst>
                <a:path w="6630193" h="1209675">
                  <a:moveTo>
                    <a:pt x="0" y="0"/>
                  </a:moveTo>
                  <a:lnTo>
                    <a:pt x="6630193" y="0"/>
                  </a:lnTo>
                  <a:lnTo>
                    <a:pt x="6630193" y="1209675"/>
                  </a:lnTo>
                  <a:lnTo>
                    <a:pt x="0" y="1209675"/>
                  </a:lnTo>
                  <a:close/>
                </a:path>
              </a:pathLst>
            </a:custGeom>
            <a:solidFill>
              <a:srgbClr val="000000">
                <a:alpha val="0"/>
              </a:srgbClr>
            </a:solidFill>
          </p:spPr>
        </p:sp>
        <p:sp>
          <p:nvSpPr>
            <p:cNvPr id="14" name="TextBox 14"/>
            <p:cNvSpPr txBox="1"/>
            <p:nvPr/>
          </p:nvSpPr>
          <p:spPr>
            <a:xfrm>
              <a:off x="0" y="-104775"/>
              <a:ext cx="6630193" cy="1314450"/>
            </a:xfrm>
            <a:prstGeom prst="rect">
              <a:avLst/>
            </a:prstGeom>
          </p:spPr>
          <p:txBody>
            <a:bodyPr lIns="0" tIns="0" rIns="0" bIns="0" rtlCol="0" anchor="t"/>
            <a:lstStyle/>
            <a:p>
              <a:pPr algn="l">
                <a:lnSpc>
                  <a:spcPts val="3562"/>
                </a:lnSpc>
              </a:pPr>
              <a:r>
                <a:rPr lang="en-US" sz="2187" dirty="0">
                  <a:solidFill>
                    <a:srgbClr val="151617"/>
                  </a:solidFill>
                  <a:latin typeface="Bahnschrift SemiBold" panose="020B0502040204020203" pitchFamily="34" charset="0"/>
                  <a:ea typeface="Arimo"/>
                  <a:cs typeface="Arimo"/>
                  <a:sym typeface="Arimo"/>
                </a:rPr>
                <a:t>Lead to water wastage and inefficient irrigation.</a:t>
              </a:r>
            </a:p>
          </p:txBody>
        </p:sp>
      </p:grpSp>
      <p:grpSp>
        <p:nvGrpSpPr>
          <p:cNvPr id="15" name="Group 15"/>
          <p:cNvGrpSpPr/>
          <p:nvPr/>
        </p:nvGrpSpPr>
        <p:grpSpPr>
          <a:xfrm>
            <a:off x="6666160" y="4996458"/>
            <a:ext cx="3544044" cy="442912"/>
            <a:chOff x="0" y="0"/>
            <a:chExt cx="4725392" cy="590550"/>
          </a:xfrm>
        </p:grpSpPr>
        <p:sp>
          <p:nvSpPr>
            <p:cNvPr id="16" name="Freeform 16"/>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7" name="TextBox 17"/>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Overwatering</a:t>
              </a:r>
            </a:p>
          </p:txBody>
        </p:sp>
      </p:grpSp>
      <p:grpSp>
        <p:nvGrpSpPr>
          <p:cNvPr id="18" name="Group 18"/>
          <p:cNvGrpSpPr/>
          <p:nvPr/>
        </p:nvGrpSpPr>
        <p:grpSpPr>
          <a:xfrm>
            <a:off x="6666160" y="5722888"/>
            <a:ext cx="4972645" cy="453629"/>
            <a:chOff x="0" y="0"/>
            <a:chExt cx="6630193" cy="604838"/>
          </a:xfrm>
        </p:grpSpPr>
        <p:sp>
          <p:nvSpPr>
            <p:cNvPr id="19" name="Freeform 19"/>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20" name="TextBox 20"/>
            <p:cNvSpPr txBox="1"/>
            <p:nvPr/>
          </p:nvSpPr>
          <p:spPr>
            <a:xfrm>
              <a:off x="0" y="-104775"/>
              <a:ext cx="6630193" cy="709613"/>
            </a:xfrm>
            <a:prstGeom prst="rect">
              <a:avLst/>
            </a:prstGeom>
          </p:spPr>
          <p:txBody>
            <a:bodyPr lIns="0" tIns="0" rIns="0" bIns="0" rtlCol="0" anchor="t"/>
            <a:lstStyle/>
            <a:p>
              <a:pPr algn="l">
                <a:lnSpc>
                  <a:spcPts val="3562"/>
                </a:lnSpc>
              </a:pPr>
              <a:r>
                <a:rPr lang="en-US" sz="2187" dirty="0">
                  <a:solidFill>
                    <a:srgbClr val="151617"/>
                  </a:solidFill>
                  <a:latin typeface="Bahnschrift SemiBold" panose="020B0502040204020203" pitchFamily="34" charset="0"/>
                  <a:ea typeface="Arimo"/>
                  <a:cs typeface="Arimo"/>
                  <a:sym typeface="Arimo"/>
                </a:rPr>
                <a:t>Can damage plant roots.</a:t>
              </a:r>
            </a:p>
          </p:txBody>
        </p:sp>
      </p:grpSp>
      <p:grpSp>
        <p:nvGrpSpPr>
          <p:cNvPr id="21" name="Group 21"/>
          <p:cNvGrpSpPr/>
          <p:nvPr/>
        </p:nvGrpSpPr>
        <p:grpSpPr>
          <a:xfrm>
            <a:off x="12340084" y="4996458"/>
            <a:ext cx="3544044" cy="442912"/>
            <a:chOff x="0" y="0"/>
            <a:chExt cx="4725392" cy="590550"/>
          </a:xfrm>
        </p:grpSpPr>
        <p:sp>
          <p:nvSpPr>
            <p:cNvPr id="22" name="Freeform 2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3" name="TextBox 23"/>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Underwatering</a:t>
              </a:r>
            </a:p>
          </p:txBody>
        </p:sp>
      </p:grpSp>
      <p:grpSp>
        <p:nvGrpSpPr>
          <p:cNvPr id="24" name="Group 24"/>
          <p:cNvGrpSpPr/>
          <p:nvPr/>
        </p:nvGrpSpPr>
        <p:grpSpPr>
          <a:xfrm>
            <a:off x="12340082" y="5644307"/>
            <a:ext cx="4972647" cy="532210"/>
            <a:chOff x="-3" y="-104775"/>
            <a:chExt cx="6630196" cy="709613"/>
          </a:xfrm>
        </p:grpSpPr>
        <p:sp>
          <p:nvSpPr>
            <p:cNvPr id="25" name="Freeform 25"/>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26" name="TextBox 26"/>
            <p:cNvSpPr txBox="1"/>
            <p:nvPr/>
          </p:nvSpPr>
          <p:spPr>
            <a:xfrm>
              <a:off x="-3" y="-104775"/>
              <a:ext cx="6630196" cy="709613"/>
            </a:xfrm>
            <a:prstGeom prst="rect">
              <a:avLst/>
            </a:prstGeom>
          </p:spPr>
          <p:txBody>
            <a:bodyPr lIns="0" tIns="0" rIns="0" bIns="0" rtlCol="0" anchor="t"/>
            <a:lstStyle/>
            <a:p>
              <a:pPr algn="l">
                <a:lnSpc>
                  <a:spcPts val="3562"/>
                </a:lnSpc>
              </a:pPr>
              <a:r>
                <a:rPr lang="en-US" sz="2187" dirty="0">
                  <a:solidFill>
                    <a:srgbClr val="151617"/>
                  </a:solidFill>
                  <a:latin typeface="Bahnschrift SemiBold" panose="020B0502040204020203" pitchFamily="34" charset="0"/>
                  <a:ea typeface="Arimo"/>
                  <a:cs typeface="Arimo"/>
                  <a:sym typeface="Arimo"/>
                </a:rPr>
                <a:t>Reduces growth.</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850237" y="1328589"/>
            <a:ext cx="7940576" cy="885974"/>
            <a:chOff x="0" y="0"/>
            <a:chExt cx="10587435" cy="1181298"/>
          </a:xfrm>
        </p:grpSpPr>
        <p:sp>
          <p:nvSpPr>
            <p:cNvPr id="8" name="Freeform 8"/>
            <p:cNvSpPr/>
            <p:nvPr/>
          </p:nvSpPr>
          <p:spPr>
            <a:xfrm>
              <a:off x="0" y="0"/>
              <a:ext cx="10587435" cy="1181298"/>
            </a:xfrm>
            <a:custGeom>
              <a:avLst/>
              <a:gdLst/>
              <a:ahLst/>
              <a:cxnLst/>
              <a:rect l="l" t="t" r="r" b="b"/>
              <a:pathLst>
                <a:path w="10587435" h="1181298">
                  <a:moveTo>
                    <a:pt x="0" y="0"/>
                  </a:moveTo>
                  <a:lnTo>
                    <a:pt x="10587435" y="0"/>
                  </a:lnTo>
                  <a:lnTo>
                    <a:pt x="10587435" y="1181298"/>
                  </a:lnTo>
                  <a:lnTo>
                    <a:pt x="0" y="1181298"/>
                  </a:lnTo>
                  <a:close/>
                </a:path>
              </a:pathLst>
            </a:custGeom>
            <a:solidFill>
              <a:srgbClr val="000000">
                <a:alpha val="0"/>
              </a:srgbClr>
            </a:solidFill>
          </p:spPr>
        </p:sp>
        <p:sp>
          <p:nvSpPr>
            <p:cNvPr id="9" name="TextBox 9"/>
            <p:cNvSpPr txBox="1"/>
            <p:nvPr/>
          </p:nvSpPr>
          <p:spPr>
            <a:xfrm>
              <a:off x="0" y="-57150"/>
              <a:ext cx="10587435" cy="1238448"/>
            </a:xfrm>
            <a:prstGeom prst="rect">
              <a:avLst/>
            </a:prstGeom>
          </p:spPr>
          <p:txBody>
            <a:bodyPr lIns="0" tIns="0" rIns="0" bIns="0" rtlCol="0" anchor="t"/>
            <a:lstStyle/>
            <a:p>
              <a:pPr algn="l">
                <a:lnSpc>
                  <a:spcPts val="6937"/>
                </a:lnSpc>
              </a:pPr>
              <a:r>
                <a:rPr lang="en-US" sz="5562" b="1">
                  <a:solidFill>
                    <a:srgbClr val="151617"/>
                  </a:solidFill>
                  <a:latin typeface="Arimo Bold"/>
                  <a:ea typeface="Arimo Bold"/>
                  <a:cs typeface="Arimo Bold"/>
                  <a:sym typeface="Arimo Bold"/>
                </a:rPr>
                <a:t>System Components</a:t>
              </a:r>
            </a:p>
          </p:txBody>
        </p:sp>
      </p:grpSp>
      <p:sp>
        <p:nvSpPr>
          <p:cNvPr id="10" name="Freeform 10" descr="preencoded.png"/>
          <p:cNvSpPr/>
          <p:nvPr/>
        </p:nvSpPr>
        <p:spPr>
          <a:xfrm>
            <a:off x="7850237" y="2639765"/>
            <a:ext cx="708720" cy="708720"/>
          </a:xfrm>
          <a:custGeom>
            <a:avLst/>
            <a:gdLst/>
            <a:ahLst/>
            <a:cxnLst/>
            <a:rect l="l" t="t" r="r" b="b"/>
            <a:pathLst>
              <a:path w="708720" h="708720">
                <a:moveTo>
                  <a:pt x="0" y="0"/>
                </a:moveTo>
                <a:lnTo>
                  <a:pt x="708721" y="0"/>
                </a:lnTo>
                <a:lnTo>
                  <a:pt x="708721" y="708720"/>
                </a:lnTo>
                <a:lnTo>
                  <a:pt x="0" y="708720"/>
                </a:lnTo>
                <a:lnTo>
                  <a:pt x="0" y="0"/>
                </a:lnTo>
                <a:close/>
              </a:path>
            </a:pathLst>
          </a:custGeom>
          <a:blipFill>
            <a:blip r:embed="rId4"/>
            <a:stretch>
              <a:fillRect/>
            </a:stretch>
          </a:blipFill>
        </p:spPr>
      </p:sp>
      <p:grpSp>
        <p:nvGrpSpPr>
          <p:cNvPr id="11" name="Group 11"/>
          <p:cNvGrpSpPr/>
          <p:nvPr/>
        </p:nvGrpSpPr>
        <p:grpSpPr>
          <a:xfrm>
            <a:off x="7850237" y="3632001"/>
            <a:ext cx="2864941" cy="885825"/>
            <a:chOff x="0" y="0"/>
            <a:chExt cx="3819922" cy="1181100"/>
          </a:xfrm>
        </p:grpSpPr>
        <p:sp>
          <p:nvSpPr>
            <p:cNvPr id="12" name="Freeform 12"/>
            <p:cNvSpPr/>
            <p:nvPr/>
          </p:nvSpPr>
          <p:spPr>
            <a:xfrm>
              <a:off x="0" y="0"/>
              <a:ext cx="3819922" cy="1181100"/>
            </a:xfrm>
            <a:custGeom>
              <a:avLst/>
              <a:gdLst/>
              <a:ahLst/>
              <a:cxnLst/>
              <a:rect l="l" t="t" r="r" b="b"/>
              <a:pathLst>
                <a:path w="3819922" h="1181100">
                  <a:moveTo>
                    <a:pt x="0" y="0"/>
                  </a:moveTo>
                  <a:lnTo>
                    <a:pt x="3819922" y="0"/>
                  </a:lnTo>
                  <a:lnTo>
                    <a:pt x="3819922" y="1181100"/>
                  </a:lnTo>
                  <a:lnTo>
                    <a:pt x="0" y="1181100"/>
                  </a:lnTo>
                  <a:close/>
                </a:path>
              </a:pathLst>
            </a:custGeom>
            <a:solidFill>
              <a:srgbClr val="000000">
                <a:alpha val="0"/>
              </a:srgbClr>
            </a:solidFill>
          </p:spPr>
        </p:sp>
        <p:sp>
          <p:nvSpPr>
            <p:cNvPr id="13" name="TextBox 13"/>
            <p:cNvSpPr txBox="1"/>
            <p:nvPr/>
          </p:nvSpPr>
          <p:spPr>
            <a:xfrm>
              <a:off x="0" y="-38100"/>
              <a:ext cx="3819922" cy="121920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Soil Moisture Sensor</a:t>
              </a:r>
            </a:p>
          </p:txBody>
        </p:sp>
      </p:grpSp>
      <p:grpSp>
        <p:nvGrpSpPr>
          <p:cNvPr id="14" name="Group 14"/>
          <p:cNvGrpSpPr/>
          <p:nvPr/>
        </p:nvGrpSpPr>
        <p:grpSpPr>
          <a:xfrm>
            <a:off x="7850237" y="4687938"/>
            <a:ext cx="2864941" cy="907256"/>
            <a:chOff x="0" y="0"/>
            <a:chExt cx="3819922" cy="1209675"/>
          </a:xfrm>
        </p:grpSpPr>
        <p:sp>
          <p:nvSpPr>
            <p:cNvPr id="15" name="Freeform 15"/>
            <p:cNvSpPr/>
            <p:nvPr/>
          </p:nvSpPr>
          <p:spPr>
            <a:xfrm>
              <a:off x="0" y="0"/>
              <a:ext cx="3819922" cy="1209675"/>
            </a:xfrm>
            <a:custGeom>
              <a:avLst/>
              <a:gdLst/>
              <a:ahLst/>
              <a:cxnLst/>
              <a:rect l="l" t="t" r="r" b="b"/>
              <a:pathLst>
                <a:path w="3819922" h="1209675">
                  <a:moveTo>
                    <a:pt x="0" y="0"/>
                  </a:moveTo>
                  <a:lnTo>
                    <a:pt x="3819922" y="0"/>
                  </a:lnTo>
                  <a:lnTo>
                    <a:pt x="3819922" y="1209675"/>
                  </a:lnTo>
                  <a:lnTo>
                    <a:pt x="0" y="1209675"/>
                  </a:lnTo>
                  <a:close/>
                </a:path>
              </a:pathLst>
            </a:custGeom>
            <a:solidFill>
              <a:srgbClr val="000000">
                <a:alpha val="0"/>
              </a:srgbClr>
            </a:solidFill>
          </p:spPr>
        </p:sp>
        <p:sp>
          <p:nvSpPr>
            <p:cNvPr id="16" name="TextBox 16"/>
            <p:cNvSpPr txBox="1"/>
            <p:nvPr/>
          </p:nvSpPr>
          <p:spPr>
            <a:xfrm>
              <a:off x="0" y="-104775"/>
              <a:ext cx="3819922" cy="1314450"/>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Detects soil moisture levels.</a:t>
              </a:r>
            </a:p>
          </p:txBody>
        </p:sp>
      </p:grpSp>
      <p:sp>
        <p:nvSpPr>
          <p:cNvPr id="17" name="Freeform 17" descr="preencoded.png"/>
          <p:cNvSpPr/>
          <p:nvPr/>
        </p:nvSpPr>
        <p:spPr>
          <a:xfrm>
            <a:off x="11140380" y="2639765"/>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5"/>
            <a:stretch>
              <a:fillRect/>
            </a:stretch>
          </a:blipFill>
        </p:spPr>
      </p:sp>
      <p:grpSp>
        <p:nvGrpSpPr>
          <p:cNvPr id="18" name="Group 18"/>
          <p:cNvGrpSpPr/>
          <p:nvPr/>
        </p:nvGrpSpPr>
        <p:grpSpPr>
          <a:xfrm>
            <a:off x="11140380" y="3632001"/>
            <a:ext cx="2865090" cy="885825"/>
            <a:chOff x="0" y="0"/>
            <a:chExt cx="3820120" cy="1181100"/>
          </a:xfrm>
        </p:grpSpPr>
        <p:sp>
          <p:nvSpPr>
            <p:cNvPr id="19" name="Freeform 19"/>
            <p:cNvSpPr/>
            <p:nvPr/>
          </p:nvSpPr>
          <p:spPr>
            <a:xfrm>
              <a:off x="0" y="0"/>
              <a:ext cx="3820120" cy="1181100"/>
            </a:xfrm>
            <a:custGeom>
              <a:avLst/>
              <a:gdLst/>
              <a:ahLst/>
              <a:cxnLst/>
              <a:rect l="l" t="t" r="r" b="b"/>
              <a:pathLst>
                <a:path w="3820120" h="1181100">
                  <a:moveTo>
                    <a:pt x="0" y="0"/>
                  </a:moveTo>
                  <a:lnTo>
                    <a:pt x="3820120" y="0"/>
                  </a:lnTo>
                  <a:lnTo>
                    <a:pt x="3820120" y="1181100"/>
                  </a:lnTo>
                  <a:lnTo>
                    <a:pt x="0" y="1181100"/>
                  </a:lnTo>
                  <a:close/>
                </a:path>
              </a:pathLst>
            </a:custGeom>
            <a:solidFill>
              <a:srgbClr val="000000">
                <a:alpha val="0"/>
              </a:srgbClr>
            </a:solidFill>
          </p:spPr>
        </p:sp>
        <p:sp>
          <p:nvSpPr>
            <p:cNvPr id="20" name="TextBox 20"/>
            <p:cNvSpPr txBox="1"/>
            <p:nvPr/>
          </p:nvSpPr>
          <p:spPr>
            <a:xfrm>
              <a:off x="0" y="-38100"/>
              <a:ext cx="3820120" cy="121920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Microcontroller</a:t>
              </a:r>
            </a:p>
          </p:txBody>
        </p:sp>
      </p:grpSp>
      <p:grpSp>
        <p:nvGrpSpPr>
          <p:cNvPr id="21" name="Group 21"/>
          <p:cNvGrpSpPr/>
          <p:nvPr/>
        </p:nvGrpSpPr>
        <p:grpSpPr>
          <a:xfrm>
            <a:off x="11140380" y="4687938"/>
            <a:ext cx="2865090" cy="907256"/>
            <a:chOff x="0" y="0"/>
            <a:chExt cx="3820120" cy="1209675"/>
          </a:xfrm>
        </p:grpSpPr>
        <p:sp>
          <p:nvSpPr>
            <p:cNvPr id="22" name="Freeform 22"/>
            <p:cNvSpPr/>
            <p:nvPr/>
          </p:nvSpPr>
          <p:spPr>
            <a:xfrm>
              <a:off x="0" y="0"/>
              <a:ext cx="3820120" cy="1209675"/>
            </a:xfrm>
            <a:custGeom>
              <a:avLst/>
              <a:gdLst/>
              <a:ahLst/>
              <a:cxnLst/>
              <a:rect l="l" t="t" r="r" b="b"/>
              <a:pathLst>
                <a:path w="3820120" h="1209675">
                  <a:moveTo>
                    <a:pt x="0" y="0"/>
                  </a:moveTo>
                  <a:lnTo>
                    <a:pt x="3820120" y="0"/>
                  </a:lnTo>
                  <a:lnTo>
                    <a:pt x="3820120" y="1209675"/>
                  </a:lnTo>
                  <a:lnTo>
                    <a:pt x="0" y="1209675"/>
                  </a:lnTo>
                  <a:close/>
                </a:path>
              </a:pathLst>
            </a:custGeom>
            <a:solidFill>
              <a:srgbClr val="000000">
                <a:alpha val="0"/>
              </a:srgbClr>
            </a:solidFill>
          </p:spPr>
        </p:sp>
        <p:sp>
          <p:nvSpPr>
            <p:cNvPr id="23" name="TextBox 23"/>
            <p:cNvSpPr txBox="1"/>
            <p:nvPr/>
          </p:nvSpPr>
          <p:spPr>
            <a:xfrm>
              <a:off x="0" y="-104775"/>
              <a:ext cx="3820120" cy="1314450"/>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Processes sensor data.</a:t>
              </a:r>
            </a:p>
          </p:txBody>
        </p:sp>
      </p:grpSp>
      <p:sp>
        <p:nvSpPr>
          <p:cNvPr id="24" name="Freeform 24" descr="preencoded.png"/>
          <p:cNvSpPr/>
          <p:nvPr/>
        </p:nvSpPr>
        <p:spPr>
          <a:xfrm>
            <a:off x="14430672" y="2639765"/>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6"/>
            <a:stretch>
              <a:fillRect/>
            </a:stretch>
          </a:blipFill>
        </p:spPr>
      </p:sp>
      <p:grpSp>
        <p:nvGrpSpPr>
          <p:cNvPr id="25" name="Group 25"/>
          <p:cNvGrpSpPr/>
          <p:nvPr/>
        </p:nvGrpSpPr>
        <p:grpSpPr>
          <a:xfrm>
            <a:off x="14430672" y="3632001"/>
            <a:ext cx="2864941" cy="442912"/>
            <a:chOff x="0" y="0"/>
            <a:chExt cx="3819922" cy="590550"/>
          </a:xfrm>
        </p:grpSpPr>
        <p:sp>
          <p:nvSpPr>
            <p:cNvPr id="26" name="Freeform 26"/>
            <p:cNvSpPr/>
            <p:nvPr/>
          </p:nvSpPr>
          <p:spPr>
            <a:xfrm>
              <a:off x="0" y="0"/>
              <a:ext cx="3819922" cy="590550"/>
            </a:xfrm>
            <a:custGeom>
              <a:avLst/>
              <a:gdLst/>
              <a:ahLst/>
              <a:cxnLst/>
              <a:rect l="l" t="t" r="r" b="b"/>
              <a:pathLst>
                <a:path w="3819922" h="590550">
                  <a:moveTo>
                    <a:pt x="0" y="0"/>
                  </a:moveTo>
                  <a:lnTo>
                    <a:pt x="3819922" y="0"/>
                  </a:lnTo>
                  <a:lnTo>
                    <a:pt x="3819922" y="590550"/>
                  </a:lnTo>
                  <a:lnTo>
                    <a:pt x="0" y="590550"/>
                  </a:lnTo>
                  <a:close/>
                </a:path>
              </a:pathLst>
            </a:custGeom>
            <a:solidFill>
              <a:srgbClr val="000000">
                <a:alpha val="0"/>
              </a:srgbClr>
            </a:solidFill>
          </p:spPr>
        </p:sp>
        <p:sp>
          <p:nvSpPr>
            <p:cNvPr id="27" name="TextBox 27"/>
            <p:cNvSpPr txBox="1"/>
            <p:nvPr/>
          </p:nvSpPr>
          <p:spPr>
            <a:xfrm>
              <a:off x="0" y="-38100"/>
              <a:ext cx="381992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Water Pump</a:t>
              </a:r>
            </a:p>
          </p:txBody>
        </p:sp>
      </p:grpSp>
      <p:grpSp>
        <p:nvGrpSpPr>
          <p:cNvPr id="28" name="Group 28"/>
          <p:cNvGrpSpPr/>
          <p:nvPr/>
        </p:nvGrpSpPr>
        <p:grpSpPr>
          <a:xfrm>
            <a:off x="14430672" y="4245025"/>
            <a:ext cx="2864941" cy="907256"/>
            <a:chOff x="0" y="0"/>
            <a:chExt cx="3819922" cy="1209675"/>
          </a:xfrm>
        </p:grpSpPr>
        <p:sp>
          <p:nvSpPr>
            <p:cNvPr id="29" name="Freeform 29"/>
            <p:cNvSpPr/>
            <p:nvPr/>
          </p:nvSpPr>
          <p:spPr>
            <a:xfrm>
              <a:off x="0" y="0"/>
              <a:ext cx="3819922" cy="1209675"/>
            </a:xfrm>
            <a:custGeom>
              <a:avLst/>
              <a:gdLst/>
              <a:ahLst/>
              <a:cxnLst/>
              <a:rect l="l" t="t" r="r" b="b"/>
              <a:pathLst>
                <a:path w="3819922" h="1209675">
                  <a:moveTo>
                    <a:pt x="0" y="0"/>
                  </a:moveTo>
                  <a:lnTo>
                    <a:pt x="3819922" y="0"/>
                  </a:lnTo>
                  <a:lnTo>
                    <a:pt x="3819922" y="1209675"/>
                  </a:lnTo>
                  <a:lnTo>
                    <a:pt x="0" y="1209675"/>
                  </a:lnTo>
                  <a:close/>
                </a:path>
              </a:pathLst>
            </a:custGeom>
            <a:solidFill>
              <a:srgbClr val="000000">
                <a:alpha val="0"/>
              </a:srgbClr>
            </a:solidFill>
          </p:spPr>
        </p:sp>
        <p:sp>
          <p:nvSpPr>
            <p:cNvPr id="30" name="TextBox 30"/>
            <p:cNvSpPr txBox="1"/>
            <p:nvPr/>
          </p:nvSpPr>
          <p:spPr>
            <a:xfrm>
              <a:off x="0" y="-104775"/>
              <a:ext cx="3819922" cy="1314450"/>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Supplies water when needed.</a:t>
              </a:r>
            </a:p>
          </p:txBody>
        </p:sp>
      </p:grpSp>
      <p:sp>
        <p:nvSpPr>
          <p:cNvPr id="31" name="Freeform 31" descr="preencoded.png"/>
          <p:cNvSpPr/>
          <p:nvPr/>
        </p:nvSpPr>
        <p:spPr>
          <a:xfrm>
            <a:off x="7850237" y="6445746"/>
            <a:ext cx="708720" cy="708720"/>
          </a:xfrm>
          <a:custGeom>
            <a:avLst/>
            <a:gdLst/>
            <a:ahLst/>
            <a:cxnLst/>
            <a:rect l="l" t="t" r="r" b="b"/>
            <a:pathLst>
              <a:path w="708720" h="708720">
                <a:moveTo>
                  <a:pt x="0" y="0"/>
                </a:moveTo>
                <a:lnTo>
                  <a:pt x="708721" y="0"/>
                </a:lnTo>
                <a:lnTo>
                  <a:pt x="708721" y="708720"/>
                </a:lnTo>
                <a:lnTo>
                  <a:pt x="0" y="708720"/>
                </a:lnTo>
                <a:lnTo>
                  <a:pt x="0" y="0"/>
                </a:lnTo>
                <a:close/>
              </a:path>
            </a:pathLst>
          </a:custGeom>
          <a:blipFill>
            <a:blip r:embed="rId7"/>
            <a:stretch>
              <a:fillRect/>
            </a:stretch>
          </a:blipFill>
        </p:spPr>
      </p:sp>
      <p:grpSp>
        <p:nvGrpSpPr>
          <p:cNvPr id="32" name="Group 32"/>
          <p:cNvGrpSpPr/>
          <p:nvPr/>
        </p:nvGrpSpPr>
        <p:grpSpPr>
          <a:xfrm>
            <a:off x="7850237" y="7437984"/>
            <a:ext cx="2864941" cy="442912"/>
            <a:chOff x="0" y="0"/>
            <a:chExt cx="3819922" cy="590550"/>
          </a:xfrm>
        </p:grpSpPr>
        <p:sp>
          <p:nvSpPr>
            <p:cNvPr id="33" name="Freeform 33"/>
            <p:cNvSpPr/>
            <p:nvPr/>
          </p:nvSpPr>
          <p:spPr>
            <a:xfrm>
              <a:off x="0" y="0"/>
              <a:ext cx="3819922" cy="590550"/>
            </a:xfrm>
            <a:custGeom>
              <a:avLst/>
              <a:gdLst/>
              <a:ahLst/>
              <a:cxnLst/>
              <a:rect l="l" t="t" r="r" b="b"/>
              <a:pathLst>
                <a:path w="3819922" h="590550">
                  <a:moveTo>
                    <a:pt x="0" y="0"/>
                  </a:moveTo>
                  <a:lnTo>
                    <a:pt x="3819922" y="0"/>
                  </a:lnTo>
                  <a:lnTo>
                    <a:pt x="3819922" y="590550"/>
                  </a:lnTo>
                  <a:lnTo>
                    <a:pt x="0" y="590550"/>
                  </a:lnTo>
                  <a:close/>
                </a:path>
              </a:pathLst>
            </a:custGeom>
            <a:solidFill>
              <a:srgbClr val="000000">
                <a:alpha val="0"/>
              </a:srgbClr>
            </a:solidFill>
          </p:spPr>
        </p:sp>
        <p:sp>
          <p:nvSpPr>
            <p:cNvPr id="34" name="TextBox 34"/>
            <p:cNvSpPr txBox="1"/>
            <p:nvPr/>
          </p:nvSpPr>
          <p:spPr>
            <a:xfrm>
              <a:off x="0" y="-38100"/>
              <a:ext cx="381992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Power Supply</a:t>
              </a:r>
            </a:p>
          </p:txBody>
        </p:sp>
      </p:grpSp>
      <p:grpSp>
        <p:nvGrpSpPr>
          <p:cNvPr id="35" name="Group 35"/>
          <p:cNvGrpSpPr/>
          <p:nvPr/>
        </p:nvGrpSpPr>
        <p:grpSpPr>
          <a:xfrm>
            <a:off x="7850237" y="8051006"/>
            <a:ext cx="2864941" cy="907256"/>
            <a:chOff x="0" y="0"/>
            <a:chExt cx="3819922" cy="1209675"/>
          </a:xfrm>
        </p:grpSpPr>
        <p:sp>
          <p:nvSpPr>
            <p:cNvPr id="36" name="Freeform 36"/>
            <p:cNvSpPr/>
            <p:nvPr/>
          </p:nvSpPr>
          <p:spPr>
            <a:xfrm>
              <a:off x="0" y="0"/>
              <a:ext cx="3819922" cy="1209675"/>
            </a:xfrm>
            <a:custGeom>
              <a:avLst/>
              <a:gdLst/>
              <a:ahLst/>
              <a:cxnLst/>
              <a:rect l="l" t="t" r="r" b="b"/>
              <a:pathLst>
                <a:path w="3819922" h="1209675">
                  <a:moveTo>
                    <a:pt x="0" y="0"/>
                  </a:moveTo>
                  <a:lnTo>
                    <a:pt x="3819922" y="0"/>
                  </a:lnTo>
                  <a:lnTo>
                    <a:pt x="3819922" y="1209675"/>
                  </a:lnTo>
                  <a:lnTo>
                    <a:pt x="0" y="1209675"/>
                  </a:lnTo>
                  <a:close/>
                </a:path>
              </a:pathLst>
            </a:custGeom>
            <a:solidFill>
              <a:srgbClr val="000000">
                <a:alpha val="0"/>
              </a:srgbClr>
            </a:solidFill>
          </p:spPr>
        </p:sp>
        <p:sp>
          <p:nvSpPr>
            <p:cNvPr id="37" name="TextBox 37"/>
            <p:cNvSpPr txBox="1"/>
            <p:nvPr/>
          </p:nvSpPr>
          <p:spPr>
            <a:xfrm>
              <a:off x="0" y="-104775"/>
              <a:ext cx="3819922" cy="1314450"/>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Provides system energy.</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8" name="Group 8"/>
          <p:cNvGrpSpPr/>
          <p:nvPr/>
        </p:nvGrpSpPr>
        <p:grpSpPr>
          <a:xfrm>
            <a:off x="992238" y="1085701"/>
            <a:ext cx="7088237" cy="885974"/>
            <a:chOff x="0" y="0"/>
            <a:chExt cx="9450983" cy="1181298"/>
          </a:xfrm>
        </p:grpSpPr>
        <p:sp>
          <p:nvSpPr>
            <p:cNvPr id="9" name="Freeform 9"/>
            <p:cNvSpPr/>
            <p:nvPr/>
          </p:nvSpPr>
          <p:spPr>
            <a:xfrm>
              <a:off x="0" y="0"/>
              <a:ext cx="9450984" cy="1181298"/>
            </a:xfrm>
            <a:custGeom>
              <a:avLst/>
              <a:gdLst/>
              <a:ahLst/>
              <a:cxnLst/>
              <a:rect l="l" t="t" r="r" b="b"/>
              <a:pathLst>
                <a:path w="9450984" h="1181298">
                  <a:moveTo>
                    <a:pt x="0" y="0"/>
                  </a:moveTo>
                  <a:lnTo>
                    <a:pt x="9450984" y="0"/>
                  </a:lnTo>
                  <a:lnTo>
                    <a:pt x="9450984" y="1181298"/>
                  </a:lnTo>
                  <a:lnTo>
                    <a:pt x="0" y="1181298"/>
                  </a:lnTo>
                  <a:close/>
                </a:path>
              </a:pathLst>
            </a:custGeom>
            <a:solidFill>
              <a:srgbClr val="000000">
                <a:alpha val="0"/>
              </a:srgbClr>
            </a:solidFill>
          </p:spPr>
        </p:sp>
        <p:sp>
          <p:nvSpPr>
            <p:cNvPr id="10" name="TextBox 10"/>
            <p:cNvSpPr txBox="1"/>
            <p:nvPr/>
          </p:nvSpPr>
          <p:spPr>
            <a:xfrm>
              <a:off x="0" y="-57150"/>
              <a:ext cx="9450983" cy="1238448"/>
            </a:xfrm>
            <a:prstGeom prst="rect">
              <a:avLst/>
            </a:prstGeom>
          </p:spPr>
          <p:txBody>
            <a:bodyPr lIns="0" tIns="0" rIns="0" bIns="0" rtlCol="0" anchor="t"/>
            <a:lstStyle/>
            <a:p>
              <a:pPr algn="l">
                <a:lnSpc>
                  <a:spcPts val="6937"/>
                </a:lnSpc>
              </a:pPr>
              <a:r>
                <a:rPr lang="en-US" sz="5562" b="1">
                  <a:solidFill>
                    <a:srgbClr val="151617"/>
                  </a:solidFill>
                  <a:latin typeface="Arimo Bold"/>
                  <a:ea typeface="Arimo Bold"/>
                  <a:cs typeface="Arimo Bold"/>
                  <a:sym typeface="Arimo Bold"/>
                </a:rPr>
                <a:t>Working Principle</a:t>
              </a:r>
            </a:p>
          </p:txBody>
        </p:sp>
      </p:grpSp>
      <p:sp>
        <p:nvSpPr>
          <p:cNvPr id="11" name="Freeform 11" descr="preencoded.png"/>
          <p:cNvSpPr/>
          <p:nvPr/>
        </p:nvSpPr>
        <p:spPr>
          <a:xfrm>
            <a:off x="992238" y="2396878"/>
            <a:ext cx="1417588" cy="1701105"/>
          </a:xfrm>
          <a:custGeom>
            <a:avLst/>
            <a:gdLst/>
            <a:ahLst/>
            <a:cxnLst/>
            <a:rect l="l" t="t" r="r" b="b"/>
            <a:pathLst>
              <a:path w="1417588" h="1701105">
                <a:moveTo>
                  <a:pt x="0" y="0"/>
                </a:moveTo>
                <a:lnTo>
                  <a:pt x="1417587" y="0"/>
                </a:lnTo>
                <a:lnTo>
                  <a:pt x="1417587" y="1701104"/>
                </a:lnTo>
                <a:lnTo>
                  <a:pt x="0" y="1701104"/>
                </a:lnTo>
                <a:lnTo>
                  <a:pt x="0" y="0"/>
                </a:lnTo>
                <a:close/>
              </a:path>
            </a:pathLst>
          </a:custGeom>
          <a:blipFill>
            <a:blip r:embed="rId6"/>
            <a:stretch>
              <a:fillRect t="-55" b="-55"/>
            </a:stretch>
          </a:blipFill>
        </p:spPr>
      </p:sp>
      <p:grpSp>
        <p:nvGrpSpPr>
          <p:cNvPr id="12" name="Group 12"/>
          <p:cNvGrpSpPr/>
          <p:nvPr/>
        </p:nvGrpSpPr>
        <p:grpSpPr>
          <a:xfrm>
            <a:off x="2835027" y="2680395"/>
            <a:ext cx="3544044" cy="442912"/>
            <a:chOff x="0" y="0"/>
            <a:chExt cx="4725392" cy="590550"/>
          </a:xfrm>
        </p:grpSpPr>
        <p:sp>
          <p:nvSpPr>
            <p:cNvPr id="13" name="Freeform 13"/>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4" name="TextBox 14"/>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Measure Moisture</a:t>
              </a:r>
            </a:p>
          </p:txBody>
        </p:sp>
      </p:grpSp>
      <p:grpSp>
        <p:nvGrpSpPr>
          <p:cNvPr id="15" name="Group 15"/>
          <p:cNvGrpSpPr/>
          <p:nvPr/>
        </p:nvGrpSpPr>
        <p:grpSpPr>
          <a:xfrm>
            <a:off x="2835027" y="3293417"/>
            <a:ext cx="7602736" cy="453629"/>
            <a:chOff x="0" y="0"/>
            <a:chExt cx="10136982" cy="604838"/>
          </a:xfrm>
        </p:grpSpPr>
        <p:sp>
          <p:nvSpPr>
            <p:cNvPr id="16" name="Freeform 16"/>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sp>
        <p:sp>
          <p:nvSpPr>
            <p:cNvPr id="17" name="TextBox 17"/>
            <p:cNvSpPr txBox="1"/>
            <p:nvPr/>
          </p:nvSpPr>
          <p:spPr>
            <a:xfrm>
              <a:off x="0" y="-104775"/>
              <a:ext cx="10136982"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Sensor checks soil moisture.</a:t>
              </a:r>
            </a:p>
          </p:txBody>
        </p:sp>
      </p:grpSp>
      <p:sp>
        <p:nvSpPr>
          <p:cNvPr id="18" name="Freeform 18" descr="preencoded.png"/>
          <p:cNvSpPr/>
          <p:nvPr/>
        </p:nvSpPr>
        <p:spPr>
          <a:xfrm>
            <a:off x="992238" y="4097982"/>
            <a:ext cx="1417588" cy="1701105"/>
          </a:xfrm>
          <a:custGeom>
            <a:avLst/>
            <a:gdLst/>
            <a:ahLst/>
            <a:cxnLst/>
            <a:rect l="l" t="t" r="r" b="b"/>
            <a:pathLst>
              <a:path w="1417588" h="1701105">
                <a:moveTo>
                  <a:pt x="0" y="0"/>
                </a:moveTo>
                <a:lnTo>
                  <a:pt x="1417587" y="0"/>
                </a:lnTo>
                <a:lnTo>
                  <a:pt x="1417587" y="1701105"/>
                </a:lnTo>
                <a:lnTo>
                  <a:pt x="0" y="1701105"/>
                </a:lnTo>
                <a:lnTo>
                  <a:pt x="0" y="0"/>
                </a:lnTo>
                <a:close/>
              </a:path>
            </a:pathLst>
          </a:custGeom>
          <a:blipFill>
            <a:blip r:embed="rId7"/>
            <a:stretch>
              <a:fillRect t="-55" b="-55"/>
            </a:stretch>
          </a:blipFill>
        </p:spPr>
      </p:sp>
      <p:grpSp>
        <p:nvGrpSpPr>
          <p:cNvPr id="19" name="Group 19"/>
          <p:cNvGrpSpPr/>
          <p:nvPr/>
        </p:nvGrpSpPr>
        <p:grpSpPr>
          <a:xfrm>
            <a:off x="2835027" y="4381500"/>
            <a:ext cx="3544044" cy="442912"/>
            <a:chOff x="0" y="0"/>
            <a:chExt cx="4725392" cy="590550"/>
          </a:xfrm>
        </p:grpSpPr>
        <p:sp>
          <p:nvSpPr>
            <p:cNvPr id="20" name="Freeform 2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1" name="TextBox 21"/>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Activate Pump</a:t>
              </a:r>
            </a:p>
          </p:txBody>
        </p:sp>
      </p:grpSp>
      <p:grpSp>
        <p:nvGrpSpPr>
          <p:cNvPr id="22" name="Group 22"/>
          <p:cNvGrpSpPr/>
          <p:nvPr/>
        </p:nvGrpSpPr>
        <p:grpSpPr>
          <a:xfrm>
            <a:off x="2835027" y="4994522"/>
            <a:ext cx="7602736" cy="453629"/>
            <a:chOff x="0" y="0"/>
            <a:chExt cx="10136982" cy="604838"/>
          </a:xfrm>
        </p:grpSpPr>
        <p:sp>
          <p:nvSpPr>
            <p:cNvPr id="23" name="Freeform 23"/>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sp>
        <p:sp>
          <p:nvSpPr>
            <p:cNvPr id="24" name="TextBox 24"/>
            <p:cNvSpPr txBox="1"/>
            <p:nvPr/>
          </p:nvSpPr>
          <p:spPr>
            <a:xfrm>
              <a:off x="0" y="-104775"/>
              <a:ext cx="10136982"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If low, pump turns on.</a:t>
              </a:r>
            </a:p>
          </p:txBody>
        </p:sp>
      </p:grpSp>
      <p:sp>
        <p:nvSpPr>
          <p:cNvPr id="25" name="Freeform 25" descr="preencoded.png"/>
          <p:cNvSpPr/>
          <p:nvPr/>
        </p:nvSpPr>
        <p:spPr>
          <a:xfrm>
            <a:off x="992238" y="5799087"/>
            <a:ext cx="1417588" cy="1701105"/>
          </a:xfrm>
          <a:custGeom>
            <a:avLst/>
            <a:gdLst/>
            <a:ahLst/>
            <a:cxnLst/>
            <a:rect l="l" t="t" r="r" b="b"/>
            <a:pathLst>
              <a:path w="1417588" h="1701105">
                <a:moveTo>
                  <a:pt x="0" y="0"/>
                </a:moveTo>
                <a:lnTo>
                  <a:pt x="1417587" y="0"/>
                </a:lnTo>
                <a:lnTo>
                  <a:pt x="1417587" y="1701105"/>
                </a:lnTo>
                <a:lnTo>
                  <a:pt x="0" y="1701105"/>
                </a:lnTo>
                <a:lnTo>
                  <a:pt x="0" y="0"/>
                </a:lnTo>
                <a:close/>
              </a:path>
            </a:pathLst>
          </a:custGeom>
          <a:blipFill>
            <a:blip r:embed="rId8"/>
            <a:stretch>
              <a:fillRect t="-55" b="-55"/>
            </a:stretch>
          </a:blipFill>
        </p:spPr>
      </p:sp>
      <p:grpSp>
        <p:nvGrpSpPr>
          <p:cNvPr id="26" name="Group 26"/>
          <p:cNvGrpSpPr/>
          <p:nvPr/>
        </p:nvGrpSpPr>
        <p:grpSpPr>
          <a:xfrm>
            <a:off x="2835027" y="6082605"/>
            <a:ext cx="3676501" cy="442912"/>
            <a:chOff x="0" y="0"/>
            <a:chExt cx="4902002" cy="590550"/>
          </a:xfrm>
        </p:grpSpPr>
        <p:sp>
          <p:nvSpPr>
            <p:cNvPr id="27" name="Freeform 27"/>
            <p:cNvSpPr/>
            <p:nvPr/>
          </p:nvSpPr>
          <p:spPr>
            <a:xfrm>
              <a:off x="0" y="0"/>
              <a:ext cx="4902002" cy="590550"/>
            </a:xfrm>
            <a:custGeom>
              <a:avLst/>
              <a:gdLst/>
              <a:ahLst/>
              <a:cxnLst/>
              <a:rect l="l" t="t" r="r" b="b"/>
              <a:pathLst>
                <a:path w="4902002" h="590550">
                  <a:moveTo>
                    <a:pt x="0" y="0"/>
                  </a:moveTo>
                  <a:lnTo>
                    <a:pt x="4902002" y="0"/>
                  </a:lnTo>
                  <a:lnTo>
                    <a:pt x="4902002" y="590550"/>
                  </a:lnTo>
                  <a:lnTo>
                    <a:pt x="0" y="590550"/>
                  </a:lnTo>
                  <a:close/>
                </a:path>
              </a:pathLst>
            </a:custGeom>
            <a:solidFill>
              <a:srgbClr val="000000">
                <a:alpha val="0"/>
              </a:srgbClr>
            </a:solidFill>
          </p:spPr>
        </p:sp>
        <p:sp>
          <p:nvSpPr>
            <p:cNvPr id="28" name="TextBox 28"/>
            <p:cNvSpPr txBox="1"/>
            <p:nvPr/>
          </p:nvSpPr>
          <p:spPr>
            <a:xfrm>
              <a:off x="0" y="-38100"/>
              <a:ext cx="490200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Adequate Moisture</a:t>
              </a:r>
            </a:p>
          </p:txBody>
        </p:sp>
      </p:grpSp>
      <p:grpSp>
        <p:nvGrpSpPr>
          <p:cNvPr id="29" name="Group 29"/>
          <p:cNvGrpSpPr/>
          <p:nvPr/>
        </p:nvGrpSpPr>
        <p:grpSpPr>
          <a:xfrm>
            <a:off x="2835027" y="6695629"/>
            <a:ext cx="7602736" cy="453629"/>
            <a:chOff x="0" y="0"/>
            <a:chExt cx="10136982" cy="604838"/>
          </a:xfrm>
        </p:grpSpPr>
        <p:sp>
          <p:nvSpPr>
            <p:cNvPr id="30" name="Freeform 30"/>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sp>
        <p:sp>
          <p:nvSpPr>
            <p:cNvPr id="31" name="TextBox 31"/>
            <p:cNvSpPr txBox="1"/>
            <p:nvPr/>
          </p:nvSpPr>
          <p:spPr>
            <a:xfrm>
              <a:off x="0" y="-104775"/>
              <a:ext cx="10136982"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Pump stops when moist.</a:t>
              </a:r>
            </a:p>
          </p:txBody>
        </p:sp>
      </p:grpSp>
      <p:sp>
        <p:nvSpPr>
          <p:cNvPr id="32" name="Freeform 32" descr="preencoded.png"/>
          <p:cNvSpPr/>
          <p:nvPr/>
        </p:nvSpPr>
        <p:spPr>
          <a:xfrm>
            <a:off x="992238" y="7500194"/>
            <a:ext cx="1417588" cy="1701105"/>
          </a:xfrm>
          <a:custGeom>
            <a:avLst/>
            <a:gdLst/>
            <a:ahLst/>
            <a:cxnLst/>
            <a:rect l="l" t="t" r="r" b="b"/>
            <a:pathLst>
              <a:path w="1417588" h="1701105">
                <a:moveTo>
                  <a:pt x="0" y="0"/>
                </a:moveTo>
                <a:lnTo>
                  <a:pt x="1417587" y="0"/>
                </a:lnTo>
                <a:lnTo>
                  <a:pt x="1417587" y="1701105"/>
                </a:lnTo>
                <a:lnTo>
                  <a:pt x="0" y="1701105"/>
                </a:lnTo>
                <a:lnTo>
                  <a:pt x="0" y="0"/>
                </a:lnTo>
                <a:close/>
              </a:path>
            </a:pathLst>
          </a:custGeom>
          <a:blipFill>
            <a:blip r:embed="rId9"/>
            <a:stretch>
              <a:fillRect t="-55" b="-55"/>
            </a:stretch>
          </a:blipFill>
        </p:spPr>
      </p:sp>
      <p:grpSp>
        <p:nvGrpSpPr>
          <p:cNvPr id="33" name="Group 33"/>
          <p:cNvGrpSpPr/>
          <p:nvPr/>
        </p:nvGrpSpPr>
        <p:grpSpPr>
          <a:xfrm>
            <a:off x="2835027" y="7783711"/>
            <a:ext cx="3544044" cy="442912"/>
            <a:chOff x="0" y="0"/>
            <a:chExt cx="4725392" cy="590550"/>
          </a:xfrm>
        </p:grpSpPr>
        <p:sp>
          <p:nvSpPr>
            <p:cNvPr id="34" name="Freeform 34"/>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35" name="TextBox 35"/>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Repeat Process</a:t>
              </a:r>
            </a:p>
          </p:txBody>
        </p:sp>
      </p:grpSp>
      <p:grpSp>
        <p:nvGrpSpPr>
          <p:cNvPr id="36" name="Group 36"/>
          <p:cNvGrpSpPr/>
          <p:nvPr/>
        </p:nvGrpSpPr>
        <p:grpSpPr>
          <a:xfrm>
            <a:off x="2835027" y="8396734"/>
            <a:ext cx="7602736" cy="453629"/>
            <a:chOff x="0" y="0"/>
            <a:chExt cx="10136982" cy="604838"/>
          </a:xfrm>
        </p:grpSpPr>
        <p:sp>
          <p:nvSpPr>
            <p:cNvPr id="37" name="Freeform 37"/>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sp>
        <p:sp>
          <p:nvSpPr>
            <p:cNvPr id="38" name="TextBox 38"/>
            <p:cNvSpPr txBox="1"/>
            <p:nvPr/>
          </p:nvSpPr>
          <p:spPr>
            <a:xfrm>
              <a:off x="0" y="-104775"/>
              <a:ext cx="10136982"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Ensuring optimal water.</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p:cNvSpPr/>
          <p:nvPr/>
        </p:nvSpPr>
        <p:spPr>
          <a:xfrm>
            <a:off x="0" y="0"/>
            <a:ext cx="18288000" cy="3544044"/>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3"/>
            <a:stretch>
              <a:fillRect l="-10" r="-10"/>
            </a:stretch>
          </a:blipFill>
        </p:spPr>
      </p:sp>
      <p:grpSp>
        <p:nvGrpSpPr>
          <p:cNvPr id="7" name="Group 7"/>
          <p:cNvGrpSpPr/>
          <p:nvPr/>
        </p:nvGrpSpPr>
        <p:grpSpPr>
          <a:xfrm>
            <a:off x="992238" y="4465439"/>
            <a:ext cx="7757666" cy="885974"/>
            <a:chOff x="0" y="0"/>
            <a:chExt cx="10343555" cy="1181298"/>
          </a:xfrm>
        </p:grpSpPr>
        <p:sp>
          <p:nvSpPr>
            <p:cNvPr id="8" name="Freeform 8"/>
            <p:cNvSpPr/>
            <p:nvPr/>
          </p:nvSpPr>
          <p:spPr>
            <a:xfrm>
              <a:off x="0" y="0"/>
              <a:ext cx="10343555" cy="1181298"/>
            </a:xfrm>
            <a:custGeom>
              <a:avLst/>
              <a:gdLst/>
              <a:ahLst/>
              <a:cxnLst/>
              <a:rect l="l" t="t" r="r" b="b"/>
              <a:pathLst>
                <a:path w="10343555" h="1181298">
                  <a:moveTo>
                    <a:pt x="0" y="0"/>
                  </a:moveTo>
                  <a:lnTo>
                    <a:pt x="10343555" y="0"/>
                  </a:lnTo>
                  <a:lnTo>
                    <a:pt x="10343555" y="1181298"/>
                  </a:lnTo>
                  <a:lnTo>
                    <a:pt x="0" y="1181298"/>
                  </a:lnTo>
                  <a:close/>
                </a:path>
              </a:pathLst>
            </a:custGeom>
            <a:solidFill>
              <a:srgbClr val="000000">
                <a:alpha val="0"/>
              </a:srgbClr>
            </a:solidFill>
          </p:spPr>
        </p:sp>
        <p:sp>
          <p:nvSpPr>
            <p:cNvPr id="9" name="TextBox 9"/>
            <p:cNvSpPr txBox="1"/>
            <p:nvPr/>
          </p:nvSpPr>
          <p:spPr>
            <a:xfrm>
              <a:off x="0" y="-57150"/>
              <a:ext cx="10343555" cy="1238448"/>
            </a:xfrm>
            <a:prstGeom prst="rect">
              <a:avLst/>
            </a:prstGeom>
          </p:spPr>
          <p:txBody>
            <a:bodyPr lIns="0" tIns="0" rIns="0" bIns="0" rtlCol="0" anchor="t"/>
            <a:lstStyle/>
            <a:p>
              <a:pPr algn="l">
                <a:lnSpc>
                  <a:spcPts val="6937"/>
                </a:lnSpc>
              </a:pPr>
              <a:r>
                <a:rPr lang="en-US" sz="5562" b="1">
                  <a:solidFill>
                    <a:srgbClr val="151617"/>
                  </a:solidFill>
                  <a:latin typeface="Arimo Bold"/>
                  <a:ea typeface="Arimo Bold"/>
                  <a:cs typeface="Arimo Bold"/>
                  <a:sym typeface="Arimo Bold"/>
                </a:rPr>
                <a:t>Expected Outcomes</a:t>
              </a:r>
            </a:p>
          </p:txBody>
        </p:sp>
      </p:grpSp>
      <p:grpSp>
        <p:nvGrpSpPr>
          <p:cNvPr id="10" name="Group 10"/>
          <p:cNvGrpSpPr/>
          <p:nvPr/>
        </p:nvGrpSpPr>
        <p:grpSpPr>
          <a:xfrm>
            <a:off x="987475" y="5771852"/>
            <a:ext cx="8019604" cy="1662261"/>
            <a:chOff x="0" y="0"/>
            <a:chExt cx="10692805" cy="2216348"/>
          </a:xfrm>
        </p:grpSpPr>
        <p:sp>
          <p:nvSpPr>
            <p:cNvPr id="11" name="Freeform 11"/>
            <p:cNvSpPr/>
            <p:nvPr/>
          </p:nvSpPr>
          <p:spPr>
            <a:xfrm>
              <a:off x="6350" y="6350"/>
              <a:ext cx="10680192" cy="2203577"/>
            </a:xfrm>
            <a:custGeom>
              <a:avLst/>
              <a:gdLst/>
              <a:ahLst/>
              <a:cxnLst/>
              <a:rect l="l" t="t" r="r" b="b"/>
              <a:pathLst>
                <a:path w="10680192" h="2203577">
                  <a:moveTo>
                    <a:pt x="0" y="15240"/>
                  </a:moveTo>
                  <a:cubicBezTo>
                    <a:pt x="0" y="6858"/>
                    <a:pt x="6858" y="0"/>
                    <a:pt x="15367" y="0"/>
                  </a:cubicBezTo>
                  <a:lnTo>
                    <a:pt x="10664825" y="0"/>
                  </a:lnTo>
                  <a:cubicBezTo>
                    <a:pt x="10673334" y="0"/>
                    <a:pt x="10680192" y="6858"/>
                    <a:pt x="10680192" y="15240"/>
                  </a:cubicBezTo>
                  <a:lnTo>
                    <a:pt x="10680192" y="2188337"/>
                  </a:lnTo>
                  <a:cubicBezTo>
                    <a:pt x="10680192" y="2196719"/>
                    <a:pt x="10673334" y="2203577"/>
                    <a:pt x="10664825" y="2203577"/>
                  </a:cubicBezTo>
                  <a:lnTo>
                    <a:pt x="15367" y="2203577"/>
                  </a:lnTo>
                  <a:cubicBezTo>
                    <a:pt x="6858" y="2203577"/>
                    <a:pt x="0" y="2196719"/>
                    <a:pt x="0" y="2188337"/>
                  </a:cubicBezTo>
                  <a:close/>
                </a:path>
              </a:pathLst>
            </a:custGeom>
            <a:solidFill>
              <a:srgbClr val="F8ECE4"/>
            </a:solidFill>
          </p:spPr>
        </p:sp>
        <p:sp>
          <p:nvSpPr>
            <p:cNvPr id="12" name="Freeform 12"/>
            <p:cNvSpPr/>
            <p:nvPr/>
          </p:nvSpPr>
          <p:spPr>
            <a:xfrm>
              <a:off x="0" y="0"/>
              <a:ext cx="10692892" cy="2216277"/>
            </a:xfrm>
            <a:custGeom>
              <a:avLst/>
              <a:gdLst/>
              <a:ahLst/>
              <a:cxnLst/>
              <a:rect l="l" t="t" r="r" b="b"/>
              <a:pathLst>
                <a:path w="10692892" h="2216277">
                  <a:moveTo>
                    <a:pt x="0" y="21590"/>
                  </a:moveTo>
                  <a:cubicBezTo>
                    <a:pt x="0" y="9652"/>
                    <a:pt x="9779" y="0"/>
                    <a:pt x="21717" y="0"/>
                  </a:cubicBezTo>
                  <a:lnTo>
                    <a:pt x="10671175" y="0"/>
                  </a:lnTo>
                  <a:lnTo>
                    <a:pt x="10671175" y="6350"/>
                  </a:lnTo>
                  <a:lnTo>
                    <a:pt x="10671175" y="0"/>
                  </a:lnTo>
                  <a:cubicBezTo>
                    <a:pt x="10683113" y="0"/>
                    <a:pt x="10692892" y="9652"/>
                    <a:pt x="10692892" y="21590"/>
                  </a:cubicBezTo>
                  <a:lnTo>
                    <a:pt x="10686542" y="21590"/>
                  </a:lnTo>
                  <a:lnTo>
                    <a:pt x="10692892" y="21590"/>
                  </a:lnTo>
                  <a:lnTo>
                    <a:pt x="10692892" y="2194687"/>
                  </a:lnTo>
                  <a:lnTo>
                    <a:pt x="10686542" y="2194687"/>
                  </a:lnTo>
                  <a:lnTo>
                    <a:pt x="10692892" y="2194687"/>
                  </a:lnTo>
                  <a:cubicBezTo>
                    <a:pt x="10692892" y="2206625"/>
                    <a:pt x="10683113" y="2216277"/>
                    <a:pt x="10671175" y="2216277"/>
                  </a:cubicBezTo>
                  <a:lnTo>
                    <a:pt x="10671175" y="2209927"/>
                  </a:lnTo>
                  <a:lnTo>
                    <a:pt x="10671175" y="2216277"/>
                  </a:lnTo>
                  <a:lnTo>
                    <a:pt x="21717" y="2216277"/>
                  </a:lnTo>
                  <a:lnTo>
                    <a:pt x="21717" y="2209927"/>
                  </a:lnTo>
                  <a:lnTo>
                    <a:pt x="21717" y="2216277"/>
                  </a:lnTo>
                  <a:cubicBezTo>
                    <a:pt x="9779" y="2216277"/>
                    <a:pt x="0" y="2206625"/>
                    <a:pt x="0" y="2194687"/>
                  </a:cubicBezTo>
                  <a:lnTo>
                    <a:pt x="0" y="21590"/>
                  </a:lnTo>
                  <a:lnTo>
                    <a:pt x="6350" y="21590"/>
                  </a:lnTo>
                  <a:lnTo>
                    <a:pt x="0" y="21590"/>
                  </a:lnTo>
                  <a:moveTo>
                    <a:pt x="12700" y="21590"/>
                  </a:moveTo>
                  <a:lnTo>
                    <a:pt x="12700" y="2194687"/>
                  </a:lnTo>
                  <a:lnTo>
                    <a:pt x="6350" y="2194687"/>
                  </a:lnTo>
                  <a:lnTo>
                    <a:pt x="12700" y="2194687"/>
                  </a:lnTo>
                  <a:cubicBezTo>
                    <a:pt x="12700" y="2199513"/>
                    <a:pt x="16637" y="2203577"/>
                    <a:pt x="21717" y="2203577"/>
                  </a:cubicBezTo>
                  <a:lnTo>
                    <a:pt x="10671175" y="2203577"/>
                  </a:lnTo>
                  <a:cubicBezTo>
                    <a:pt x="10676128" y="2203577"/>
                    <a:pt x="10680192" y="2199513"/>
                    <a:pt x="10680192" y="2194687"/>
                  </a:cubicBezTo>
                  <a:lnTo>
                    <a:pt x="10680192" y="21590"/>
                  </a:lnTo>
                  <a:cubicBezTo>
                    <a:pt x="10680192" y="16764"/>
                    <a:pt x="10676255" y="12700"/>
                    <a:pt x="10671175" y="12700"/>
                  </a:cubicBezTo>
                  <a:lnTo>
                    <a:pt x="21717" y="12700"/>
                  </a:lnTo>
                  <a:lnTo>
                    <a:pt x="21717" y="6350"/>
                  </a:lnTo>
                  <a:lnTo>
                    <a:pt x="21717" y="12700"/>
                  </a:lnTo>
                  <a:cubicBezTo>
                    <a:pt x="16637" y="12700"/>
                    <a:pt x="12700" y="16764"/>
                    <a:pt x="12700" y="21590"/>
                  </a:cubicBezTo>
                  <a:close/>
                </a:path>
              </a:pathLst>
            </a:custGeom>
            <a:solidFill>
              <a:srgbClr val="151617"/>
            </a:solidFill>
          </p:spPr>
        </p:sp>
      </p:grpSp>
      <p:grpSp>
        <p:nvGrpSpPr>
          <p:cNvPr id="13" name="Group 13"/>
          <p:cNvGrpSpPr/>
          <p:nvPr/>
        </p:nvGrpSpPr>
        <p:grpSpPr>
          <a:xfrm>
            <a:off x="1285280" y="6069658"/>
            <a:ext cx="3544044" cy="442912"/>
            <a:chOff x="0" y="0"/>
            <a:chExt cx="4725392" cy="590550"/>
          </a:xfrm>
        </p:grpSpPr>
        <p:sp>
          <p:nvSpPr>
            <p:cNvPr id="14" name="Freeform 14"/>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5" name="TextBox 15"/>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Water Reduction</a:t>
              </a:r>
            </a:p>
          </p:txBody>
        </p:sp>
      </p:grpSp>
      <p:grpSp>
        <p:nvGrpSpPr>
          <p:cNvPr id="16" name="Group 16"/>
          <p:cNvGrpSpPr/>
          <p:nvPr/>
        </p:nvGrpSpPr>
        <p:grpSpPr>
          <a:xfrm>
            <a:off x="1285280" y="6682680"/>
            <a:ext cx="7423994" cy="453629"/>
            <a:chOff x="0" y="0"/>
            <a:chExt cx="9898658" cy="604838"/>
          </a:xfrm>
        </p:grpSpPr>
        <p:sp>
          <p:nvSpPr>
            <p:cNvPr id="17" name="Freeform 17"/>
            <p:cNvSpPr/>
            <p:nvPr/>
          </p:nvSpPr>
          <p:spPr>
            <a:xfrm>
              <a:off x="0" y="0"/>
              <a:ext cx="9898659" cy="604838"/>
            </a:xfrm>
            <a:custGeom>
              <a:avLst/>
              <a:gdLst/>
              <a:ahLst/>
              <a:cxnLst/>
              <a:rect l="l" t="t" r="r" b="b"/>
              <a:pathLst>
                <a:path w="9898659" h="604838">
                  <a:moveTo>
                    <a:pt x="0" y="0"/>
                  </a:moveTo>
                  <a:lnTo>
                    <a:pt x="9898659" y="0"/>
                  </a:lnTo>
                  <a:lnTo>
                    <a:pt x="9898659" y="604838"/>
                  </a:lnTo>
                  <a:lnTo>
                    <a:pt x="0" y="604838"/>
                  </a:lnTo>
                  <a:close/>
                </a:path>
              </a:pathLst>
            </a:custGeom>
            <a:solidFill>
              <a:srgbClr val="000000">
                <a:alpha val="0"/>
              </a:srgbClr>
            </a:solidFill>
          </p:spPr>
        </p:sp>
        <p:sp>
          <p:nvSpPr>
            <p:cNvPr id="18" name="TextBox 18"/>
            <p:cNvSpPr txBox="1"/>
            <p:nvPr/>
          </p:nvSpPr>
          <p:spPr>
            <a:xfrm>
              <a:off x="0" y="-104775"/>
              <a:ext cx="9898658"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Optimize irrigation.</a:t>
              </a:r>
            </a:p>
          </p:txBody>
        </p:sp>
      </p:grpSp>
      <p:grpSp>
        <p:nvGrpSpPr>
          <p:cNvPr id="19" name="Group 19"/>
          <p:cNvGrpSpPr/>
          <p:nvPr/>
        </p:nvGrpSpPr>
        <p:grpSpPr>
          <a:xfrm>
            <a:off x="9281071" y="5771852"/>
            <a:ext cx="8019604" cy="1662261"/>
            <a:chOff x="0" y="0"/>
            <a:chExt cx="10692805" cy="2216348"/>
          </a:xfrm>
        </p:grpSpPr>
        <p:sp>
          <p:nvSpPr>
            <p:cNvPr id="20" name="Freeform 20"/>
            <p:cNvSpPr/>
            <p:nvPr/>
          </p:nvSpPr>
          <p:spPr>
            <a:xfrm>
              <a:off x="6350" y="6350"/>
              <a:ext cx="10680192" cy="2203577"/>
            </a:xfrm>
            <a:custGeom>
              <a:avLst/>
              <a:gdLst/>
              <a:ahLst/>
              <a:cxnLst/>
              <a:rect l="l" t="t" r="r" b="b"/>
              <a:pathLst>
                <a:path w="10680192" h="2203577">
                  <a:moveTo>
                    <a:pt x="0" y="15240"/>
                  </a:moveTo>
                  <a:cubicBezTo>
                    <a:pt x="0" y="6858"/>
                    <a:pt x="6858" y="0"/>
                    <a:pt x="15367" y="0"/>
                  </a:cubicBezTo>
                  <a:lnTo>
                    <a:pt x="10664825" y="0"/>
                  </a:lnTo>
                  <a:cubicBezTo>
                    <a:pt x="10673334" y="0"/>
                    <a:pt x="10680192" y="6858"/>
                    <a:pt x="10680192" y="15240"/>
                  </a:cubicBezTo>
                  <a:lnTo>
                    <a:pt x="10680192" y="2188337"/>
                  </a:lnTo>
                  <a:cubicBezTo>
                    <a:pt x="10680192" y="2196719"/>
                    <a:pt x="10673334" y="2203577"/>
                    <a:pt x="10664825" y="2203577"/>
                  </a:cubicBezTo>
                  <a:lnTo>
                    <a:pt x="15367" y="2203577"/>
                  </a:lnTo>
                  <a:cubicBezTo>
                    <a:pt x="6858" y="2203577"/>
                    <a:pt x="0" y="2196719"/>
                    <a:pt x="0" y="2188337"/>
                  </a:cubicBezTo>
                  <a:close/>
                </a:path>
              </a:pathLst>
            </a:custGeom>
            <a:solidFill>
              <a:srgbClr val="F8ECE4"/>
            </a:solidFill>
          </p:spPr>
        </p:sp>
        <p:sp>
          <p:nvSpPr>
            <p:cNvPr id="21" name="Freeform 21"/>
            <p:cNvSpPr/>
            <p:nvPr/>
          </p:nvSpPr>
          <p:spPr>
            <a:xfrm>
              <a:off x="0" y="0"/>
              <a:ext cx="10692892" cy="2216277"/>
            </a:xfrm>
            <a:custGeom>
              <a:avLst/>
              <a:gdLst/>
              <a:ahLst/>
              <a:cxnLst/>
              <a:rect l="l" t="t" r="r" b="b"/>
              <a:pathLst>
                <a:path w="10692892" h="2216277">
                  <a:moveTo>
                    <a:pt x="0" y="21590"/>
                  </a:moveTo>
                  <a:cubicBezTo>
                    <a:pt x="0" y="9652"/>
                    <a:pt x="9779" y="0"/>
                    <a:pt x="21717" y="0"/>
                  </a:cubicBezTo>
                  <a:lnTo>
                    <a:pt x="10671175" y="0"/>
                  </a:lnTo>
                  <a:lnTo>
                    <a:pt x="10671175" y="6350"/>
                  </a:lnTo>
                  <a:lnTo>
                    <a:pt x="10671175" y="0"/>
                  </a:lnTo>
                  <a:cubicBezTo>
                    <a:pt x="10683113" y="0"/>
                    <a:pt x="10692892" y="9652"/>
                    <a:pt x="10692892" y="21590"/>
                  </a:cubicBezTo>
                  <a:lnTo>
                    <a:pt x="10686542" y="21590"/>
                  </a:lnTo>
                  <a:lnTo>
                    <a:pt x="10692892" y="21590"/>
                  </a:lnTo>
                  <a:lnTo>
                    <a:pt x="10692892" y="2194687"/>
                  </a:lnTo>
                  <a:lnTo>
                    <a:pt x="10686542" y="2194687"/>
                  </a:lnTo>
                  <a:lnTo>
                    <a:pt x="10692892" y="2194687"/>
                  </a:lnTo>
                  <a:cubicBezTo>
                    <a:pt x="10692892" y="2206625"/>
                    <a:pt x="10683113" y="2216277"/>
                    <a:pt x="10671175" y="2216277"/>
                  </a:cubicBezTo>
                  <a:lnTo>
                    <a:pt x="10671175" y="2209927"/>
                  </a:lnTo>
                  <a:lnTo>
                    <a:pt x="10671175" y="2216277"/>
                  </a:lnTo>
                  <a:lnTo>
                    <a:pt x="21717" y="2216277"/>
                  </a:lnTo>
                  <a:lnTo>
                    <a:pt x="21717" y="2209927"/>
                  </a:lnTo>
                  <a:lnTo>
                    <a:pt x="21717" y="2216277"/>
                  </a:lnTo>
                  <a:cubicBezTo>
                    <a:pt x="9779" y="2216277"/>
                    <a:pt x="0" y="2206625"/>
                    <a:pt x="0" y="2194687"/>
                  </a:cubicBezTo>
                  <a:lnTo>
                    <a:pt x="0" y="21590"/>
                  </a:lnTo>
                  <a:lnTo>
                    <a:pt x="6350" y="21590"/>
                  </a:lnTo>
                  <a:lnTo>
                    <a:pt x="0" y="21590"/>
                  </a:lnTo>
                  <a:moveTo>
                    <a:pt x="12700" y="21590"/>
                  </a:moveTo>
                  <a:lnTo>
                    <a:pt x="12700" y="2194687"/>
                  </a:lnTo>
                  <a:lnTo>
                    <a:pt x="6350" y="2194687"/>
                  </a:lnTo>
                  <a:lnTo>
                    <a:pt x="12700" y="2194687"/>
                  </a:lnTo>
                  <a:cubicBezTo>
                    <a:pt x="12700" y="2199513"/>
                    <a:pt x="16637" y="2203577"/>
                    <a:pt x="21717" y="2203577"/>
                  </a:cubicBezTo>
                  <a:lnTo>
                    <a:pt x="10671175" y="2203577"/>
                  </a:lnTo>
                  <a:cubicBezTo>
                    <a:pt x="10676128" y="2203577"/>
                    <a:pt x="10680192" y="2199513"/>
                    <a:pt x="10680192" y="2194687"/>
                  </a:cubicBezTo>
                  <a:lnTo>
                    <a:pt x="10680192" y="21590"/>
                  </a:lnTo>
                  <a:cubicBezTo>
                    <a:pt x="10680192" y="16764"/>
                    <a:pt x="10676255" y="12700"/>
                    <a:pt x="10671175" y="12700"/>
                  </a:cubicBezTo>
                  <a:lnTo>
                    <a:pt x="21717" y="12700"/>
                  </a:lnTo>
                  <a:lnTo>
                    <a:pt x="21717" y="6350"/>
                  </a:lnTo>
                  <a:lnTo>
                    <a:pt x="21717" y="12700"/>
                  </a:lnTo>
                  <a:cubicBezTo>
                    <a:pt x="16637" y="12700"/>
                    <a:pt x="12700" y="16764"/>
                    <a:pt x="12700" y="21590"/>
                  </a:cubicBezTo>
                  <a:close/>
                </a:path>
              </a:pathLst>
            </a:custGeom>
            <a:solidFill>
              <a:srgbClr val="151617"/>
            </a:solidFill>
          </p:spPr>
        </p:sp>
      </p:grpSp>
      <p:grpSp>
        <p:nvGrpSpPr>
          <p:cNvPr id="22" name="Group 22"/>
          <p:cNvGrpSpPr/>
          <p:nvPr/>
        </p:nvGrpSpPr>
        <p:grpSpPr>
          <a:xfrm>
            <a:off x="9578876" y="6069658"/>
            <a:ext cx="3544044" cy="442912"/>
            <a:chOff x="0" y="0"/>
            <a:chExt cx="4725392" cy="590550"/>
          </a:xfrm>
        </p:grpSpPr>
        <p:sp>
          <p:nvSpPr>
            <p:cNvPr id="23" name="Freeform 23"/>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4" name="TextBox 24"/>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Improved Health</a:t>
              </a:r>
            </a:p>
          </p:txBody>
        </p:sp>
      </p:grpSp>
      <p:grpSp>
        <p:nvGrpSpPr>
          <p:cNvPr id="25" name="Group 25"/>
          <p:cNvGrpSpPr/>
          <p:nvPr/>
        </p:nvGrpSpPr>
        <p:grpSpPr>
          <a:xfrm>
            <a:off x="9578876" y="6682680"/>
            <a:ext cx="7423994" cy="453629"/>
            <a:chOff x="0" y="0"/>
            <a:chExt cx="9898658" cy="604838"/>
          </a:xfrm>
        </p:grpSpPr>
        <p:sp>
          <p:nvSpPr>
            <p:cNvPr id="26" name="Freeform 26"/>
            <p:cNvSpPr/>
            <p:nvPr/>
          </p:nvSpPr>
          <p:spPr>
            <a:xfrm>
              <a:off x="0" y="0"/>
              <a:ext cx="9898659" cy="604838"/>
            </a:xfrm>
            <a:custGeom>
              <a:avLst/>
              <a:gdLst/>
              <a:ahLst/>
              <a:cxnLst/>
              <a:rect l="l" t="t" r="r" b="b"/>
              <a:pathLst>
                <a:path w="9898659" h="604838">
                  <a:moveTo>
                    <a:pt x="0" y="0"/>
                  </a:moveTo>
                  <a:lnTo>
                    <a:pt x="9898659" y="0"/>
                  </a:lnTo>
                  <a:lnTo>
                    <a:pt x="9898659" y="604838"/>
                  </a:lnTo>
                  <a:lnTo>
                    <a:pt x="0" y="604838"/>
                  </a:lnTo>
                  <a:close/>
                </a:path>
              </a:pathLst>
            </a:custGeom>
            <a:solidFill>
              <a:srgbClr val="000000">
                <a:alpha val="0"/>
              </a:srgbClr>
            </a:solidFill>
          </p:spPr>
        </p:sp>
        <p:sp>
          <p:nvSpPr>
            <p:cNvPr id="27" name="TextBox 27"/>
            <p:cNvSpPr txBox="1"/>
            <p:nvPr/>
          </p:nvSpPr>
          <p:spPr>
            <a:xfrm>
              <a:off x="0" y="-104775"/>
              <a:ext cx="9898658"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Adequate watering boosts plants.</a:t>
              </a:r>
            </a:p>
          </p:txBody>
        </p:sp>
      </p:grpSp>
      <p:grpSp>
        <p:nvGrpSpPr>
          <p:cNvPr id="28" name="Group 28"/>
          <p:cNvGrpSpPr/>
          <p:nvPr/>
        </p:nvGrpSpPr>
        <p:grpSpPr>
          <a:xfrm>
            <a:off x="987475" y="7708106"/>
            <a:ext cx="8019604" cy="1662261"/>
            <a:chOff x="0" y="0"/>
            <a:chExt cx="10692805" cy="2216348"/>
          </a:xfrm>
        </p:grpSpPr>
        <p:sp>
          <p:nvSpPr>
            <p:cNvPr id="29" name="Freeform 29"/>
            <p:cNvSpPr/>
            <p:nvPr/>
          </p:nvSpPr>
          <p:spPr>
            <a:xfrm>
              <a:off x="6350" y="6350"/>
              <a:ext cx="10680192" cy="2203577"/>
            </a:xfrm>
            <a:custGeom>
              <a:avLst/>
              <a:gdLst/>
              <a:ahLst/>
              <a:cxnLst/>
              <a:rect l="l" t="t" r="r" b="b"/>
              <a:pathLst>
                <a:path w="10680192" h="2203577">
                  <a:moveTo>
                    <a:pt x="0" y="15240"/>
                  </a:moveTo>
                  <a:cubicBezTo>
                    <a:pt x="0" y="6858"/>
                    <a:pt x="6858" y="0"/>
                    <a:pt x="15367" y="0"/>
                  </a:cubicBezTo>
                  <a:lnTo>
                    <a:pt x="10664825" y="0"/>
                  </a:lnTo>
                  <a:cubicBezTo>
                    <a:pt x="10673334" y="0"/>
                    <a:pt x="10680192" y="6858"/>
                    <a:pt x="10680192" y="15240"/>
                  </a:cubicBezTo>
                  <a:lnTo>
                    <a:pt x="10680192" y="2188337"/>
                  </a:lnTo>
                  <a:cubicBezTo>
                    <a:pt x="10680192" y="2196719"/>
                    <a:pt x="10673334" y="2203577"/>
                    <a:pt x="10664825" y="2203577"/>
                  </a:cubicBezTo>
                  <a:lnTo>
                    <a:pt x="15367" y="2203577"/>
                  </a:lnTo>
                  <a:cubicBezTo>
                    <a:pt x="6858" y="2203577"/>
                    <a:pt x="0" y="2196719"/>
                    <a:pt x="0" y="2188337"/>
                  </a:cubicBezTo>
                  <a:close/>
                </a:path>
              </a:pathLst>
            </a:custGeom>
            <a:solidFill>
              <a:srgbClr val="F8ECE4"/>
            </a:solidFill>
          </p:spPr>
        </p:sp>
        <p:sp>
          <p:nvSpPr>
            <p:cNvPr id="30" name="Freeform 30"/>
            <p:cNvSpPr/>
            <p:nvPr/>
          </p:nvSpPr>
          <p:spPr>
            <a:xfrm>
              <a:off x="0" y="0"/>
              <a:ext cx="10692892" cy="2216277"/>
            </a:xfrm>
            <a:custGeom>
              <a:avLst/>
              <a:gdLst/>
              <a:ahLst/>
              <a:cxnLst/>
              <a:rect l="l" t="t" r="r" b="b"/>
              <a:pathLst>
                <a:path w="10692892" h="2216277">
                  <a:moveTo>
                    <a:pt x="0" y="21590"/>
                  </a:moveTo>
                  <a:cubicBezTo>
                    <a:pt x="0" y="9652"/>
                    <a:pt x="9779" y="0"/>
                    <a:pt x="21717" y="0"/>
                  </a:cubicBezTo>
                  <a:lnTo>
                    <a:pt x="10671175" y="0"/>
                  </a:lnTo>
                  <a:lnTo>
                    <a:pt x="10671175" y="6350"/>
                  </a:lnTo>
                  <a:lnTo>
                    <a:pt x="10671175" y="0"/>
                  </a:lnTo>
                  <a:cubicBezTo>
                    <a:pt x="10683113" y="0"/>
                    <a:pt x="10692892" y="9652"/>
                    <a:pt x="10692892" y="21590"/>
                  </a:cubicBezTo>
                  <a:lnTo>
                    <a:pt x="10686542" y="21590"/>
                  </a:lnTo>
                  <a:lnTo>
                    <a:pt x="10692892" y="21590"/>
                  </a:lnTo>
                  <a:lnTo>
                    <a:pt x="10692892" y="2194687"/>
                  </a:lnTo>
                  <a:lnTo>
                    <a:pt x="10686542" y="2194687"/>
                  </a:lnTo>
                  <a:lnTo>
                    <a:pt x="10692892" y="2194687"/>
                  </a:lnTo>
                  <a:cubicBezTo>
                    <a:pt x="10692892" y="2206625"/>
                    <a:pt x="10683113" y="2216277"/>
                    <a:pt x="10671175" y="2216277"/>
                  </a:cubicBezTo>
                  <a:lnTo>
                    <a:pt x="10671175" y="2209927"/>
                  </a:lnTo>
                  <a:lnTo>
                    <a:pt x="10671175" y="2216277"/>
                  </a:lnTo>
                  <a:lnTo>
                    <a:pt x="21717" y="2216277"/>
                  </a:lnTo>
                  <a:lnTo>
                    <a:pt x="21717" y="2209927"/>
                  </a:lnTo>
                  <a:lnTo>
                    <a:pt x="21717" y="2216277"/>
                  </a:lnTo>
                  <a:cubicBezTo>
                    <a:pt x="9779" y="2216277"/>
                    <a:pt x="0" y="2206625"/>
                    <a:pt x="0" y="2194687"/>
                  </a:cubicBezTo>
                  <a:lnTo>
                    <a:pt x="0" y="21590"/>
                  </a:lnTo>
                  <a:lnTo>
                    <a:pt x="6350" y="21590"/>
                  </a:lnTo>
                  <a:lnTo>
                    <a:pt x="0" y="21590"/>
                  </a:lnTo>
                  <a:moveTo>
                    <a:pt x="12700" y="21590"/>
                  </a:moveTo>
                  <a:lnTo>
                    <a:pt x="12700" y="2194687"/>
                  </a:lnTo>
                  <a:lnTo>
                    <a:pt x="6350" y="2194687"/>
                  </a:lnTo>
                  <a:lnTo>
                    <a:pt x="12700" y="2194687"/>
                  </a:lnTo>
                  <a:cubicBezTo>
                    <a:pt x="12700" y="2199513"/>
                    <a:pt x="16637" y="2203577"/>
                    <a:pt x="21717" y="2203577"/>
                  </a:cubicBezTo>
                  <a:lnTo>
                    <a:pt x="10671175" y="2203577"/>
                  </a:lnTo>
                  <a:cubicBezTo>
                    <a:pt x="10676128" y="2203577"/>
                    <a:pt x="10680192" y="2199513"/>
                    <a:pt x="10680192" y="2194687"/>
                  </a:cubicBezTo>
                  <a:lnTo>
                    <a:pt x="10680192" y="21590"/>
                  </a:lnTo>
                  <a:cubicBezTo>
                    <a:pt x="10680192" y="16764"/>
                    <a:pt x="10676255" y="12700"/>
                    <a:pt x="10671175" y="12700"/>
                  </a:cubicBezTo>
                  <a:lnTo>
                    <a:pt x="21717" y="12700"/>
                  </a:lnTo>
                  <a:lnTo>
                    <a:pt x="21717" y="6350"/>
                  </a:lnTo>
                  <a:lnTo>
                    <a:pt x="21717" y="12700"/>
                  </a:lnTo>
                  <a:cubicBezTo>
                    <a:pt x="16637" y="12700"/>
                    <a:pt x="12700" y="16764"/>
                    <a:pt x="12700" y="21590"/>
                  </a:cubicBezTo>
                  <a:close/>
                </a:path>
              </a:pathLst>
            </a:custGeom>
            <a:solidFill>
              <a:srgbClr val="151617"/>
            </a:solidFill>
          </p:spPr>
        </p:sp>
      </p:grpSp>
      <p:grpSp>
        <p:nvGrpSpPr>
          <p:cNvPr id="31" name="Group 31"/>
          <p:cNvGrpSpPr/>
          <p:nvPr/>
        </p:nvGrpSpPr>
        <p:grpSpPr>
          <a:xfrm>
            <a:off x="1285280" y="8005911"/>
            <a:ext cx="4069556" cy="442912"/>
            <a:chOff x="0" y="0"/>
            <a:chExt cx="5426075" cy="590550"/>
          </a:xfrm>
        </p:grpSpPr>
        <p:sp>
          <p:nvSpPr>
            <p:cNvPr id="32" name="Freeform 32"/>
            <p:cNvSpPr/>
            <p:nvPr/>
          </p:nvSpPr>
          <p:spPr>
            <a:xfrm>
              <a:off x="0" y="0"/>
              <a:ext cx="5426075" cy="590550"/>
            </a:xfrm>
            <a:custGeom>
              <a:avLst/>
              <a:gdLst/>
              <a:ahLst/>
              <a:cxnLst/>
              <a:rect l="l" t="t" r="r" b="b"/>
              <a:pathLst>
                <a:path w="5426075" h="590550">
                  <a:moveTo>
                    <a:pt x="0" y="0"/>
                  </a:moveTo>
                  <a:lnTo>
                    <a:pt x="5426075" y="0"/>
                  </a:lnTo>
                  <a:lnTo>
                    <a:pt x="5426075" y="590550"/>
                  </a:lnTo>
                  <a:lnTo>
                    <a:pt x="0" y="590550"/>
                  </a:lnTo>
                  <a:close/>
                </a:path>
              </a:pathLst>
            </a:custGeom>
            <a:solidFill>
              <a:srgbClr val="000000">
                <a:alpha val="0"/>
              </a:srgbClr>
            </a:solidFill>
          </p:spPr>
        </p:sp>
        <p:sp>
          <p:nvSpPr>
            <p:cNvPr id="33" name="TextBox 33"/>
            <p:cNvSpPr txBox="1"/>
            <p:nvPr/>
          </p:nvSpPr>
          <p:spPr>
            <a:xfrm>
              <a:off x="0" y="-38100"/>
              <a:ext cx="5426075"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Reduced Supervision</a:t>
              </a:r>
            </a:p>
          </p:txBody>
        </p:sp>
      </p:grpSp>
      <p:grpSp>
        <p:nvGrpSpPr>
          <p:cNvPr id="34" name="Group 34"/>
          <p:cNvGrpSpPr/>
          <p:nvPr/>
        </p:nvGrpSpPr>
        <p:grpSpPr>
          <a:xfrm>
            <a:off x="1285280" y="8618935"/>
            <a:ext cx="7423994" cy="453629"/>
            <a:chOff x="0" y="0"/>
            <a:chExt cx="9898658" cy="604838"/>
          </a:xfrm>
        </p:grpSpPr>
        <p:sp>
          <p:nvSpPr>
            <p:cNvPr id="35" name="Freeform 35"/>
            <p:cNvSpPr/>
            <p:nvPr/>
          </p:nvSpPr>
          <p:spPr>
            <a:xfrm>
              <a:off x="0" y="0"/>
              <a:ext cx="9898659" cy="604838"/>
            </a:xfrm>
            <a:custGeom>
              <a:avLst/>
              <a:gdLst/>
              <a:ahLst/>
              <a:cxnLst/>
              <a:rect l="l" t="t" r="r" b="b"/>
              <a:pathLst>
                <a:path w="9898659" h="604838">
                  <a:moveTo>
                    <a:pt x="0" y="0"/>
                  </a:moveTo>
                  <a:lnTo>
                    <a:pt x="9898659" y="0"/>
                  </a:lnTo>
                  <a:lnTo>
                    <a:pt x="9898659" y="604838"/>
                  </a:lnTo>
                  <a:lnTo>
                    <a:pt x="0" y="604838"/>
                  </a:lnTo>
                  <a:close/>
                </a:path>
              </a:pathLst>
            </a:custGeom>
            <a:solidFill>
              <a:srgbClr val="000000">
                <a:alpha val="0"/>
              </a:srgbClr>
            </a:solidFill>
          </p:spPr>
        </p:sp>
        <p:sp>
          <p:nvSpPr>
            <p:cNvPr id="36" name="TextBox 36"/>
            <p:cNvSpPr txBox="1"/>
            <p:nvPr/>
          </p:nvSpPr>
          <p:spPr>
            <a:xfrm>
              <a:off x="0" y="-104775"/>
              <a:ext cx="9898658"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Less human involvement.</a:t>
              </a:r>
            </a:p>
          </p:txBody>
        </p:sp>
      </p:grpSp>
      <p:grpSp>
        <p:nvGrpSpPr>
          <p:cNvPr id="37" name="Group 37"/>
          <p:cNvGrpSpPr/>
          <p:nvPr/>
        </p:nvGrpSpPr>
        <p:grpSpPr>
          <a:xfrm>
            <a:off x="9281071" y="7708106"/>
            <a:ext cx="8019604" cy="1662261"/>
            <a:chOff x="0" y="0"/>
            <a:chExt cx="10692805" cy="2216348"/>
          </a:xfrm>
        </p:grpSpPr>
        <p:sp>
          <p:nvSpPr>
            <p:cNvPr id="38" name="Freeform 38"/>
            <p:cNvSpPr/>
            <p:nvPr/>
          </p:nvSpPr>
          <p:spPr>
            <a:xfrm>
              <a:off x="6350" y="6350"/>
              <a:ext cx="10680192" cy="2203577"/>
            </a:xfrm>
            <a:custGeom>
              <a:avLst/>
              <a:gdLst/>
              <a:ahLst/>
              <a:cxnLst/>
              <a:rect l="l" t="t" r="r" b="b"/>
              <a:pathLst>
                <a:path w="10680192" h="2203577">
                  <a:moveTo>
                    <a:pt x="0" y="15240"/>
                  </a:moveTo>
                  <a:cubicBezTo>
                    <a:pt x="0" y="6858"/>
                    <a:pt x="6858" y="0"/>
                    <a:pt x="15367" y="0"/>
                  </a:cubicBezTo>
                  <a:lnTo>
                    <a:pt x="10664825" y="0"/>
                  </a:lnTo>
                  <a:cubicBezTo>
                    <a:pt x="10673334" y="0"/>
                    <a:pt x="10680192" y="6858"/>
                    <a:pt x="10680192" y="15240"/>
                  </a:cubicBezTo>
                  <a:lnTo>
                    <a:pt x="10680192" y="2188337"/>
                  </a:lnTo>
                  <a:cubicBezTo>
                    <a:pt x="10680192" y="2196719"/>
                    <a:pt x="10673334" y="2203577"/>
                    <a:pt x="10664825" y="2203577"/>
                  </a:cubicBezTo>
                  <a:lnTo>
                    <a:pt x="15367" y="2203577"/>
                  </a:lnTo>
                  <a:cubicBezTo>
                    <a:pt x="6858" y="2203577"/>
                    <a:pt x="0" y="2196719"/>
                    <a:pt x="0" y="2188337"/>
                  </a:cubicBezTo>
                  <a:close/>
                </a:path>
              </a:pathLst>
            </a:custGeom>
            <a:solidFill>
              <a:srgbClr val="F8ECE4"/>
            </a:solidFill>
          </p:spPr>
        </p:sp>
        <p:sp>
          <p:nvSpPr>
            <p:cNvPr id="39" name="Freeform 39"/>
            <p:cNvSpPr/>
            <p:nvPr/>
          </p:nvSpPr>
          <p:spPr>
            <a:xfrm>
              <a:off x="0" y="0"/>
              <a:ext cx="10692892" cy="2216277"/>
            </a:xfrm>
            <a:custGeom>
              <a:avLst/>
              <a:gdLst/>
              <a:ahLst/>
              <a:cxnLst/>
              <a:rect l="l" t="t" r="r" b="b"/>
              <a:pathLst>
                <a:path w="10692892" h="2216277">
                  <a:moveTo>
                    <a:pt x="0" y="21590"/>
                  </a:moveTo>
                  <a:cubicBezTo>
                    <a:pt x="0" y="9652"/>
                    <a:pt x="9779" y="0"/>
                    <a:pt x="21717" y="0"/>
                  </a:cubicBezTo>
                  <a:lnTo>
                    <a:pt x="10671175" y="0"/>
                  </a:lnTo>
                  <a:lnTo>
                    <a:pt x="10671175" y="6350"/>
                  </a:lnTo>
                  <a:lnTo>
                    <a:pt x="10671175" y="0"/>
                  </a:lnTo>
                  <a:cubicBezTo>
                    <a:pt x="10683113" y="0"/>
                    <a:pt x="10692892" y="9652"/>
                    <a:pt x="10692892" y="21590"/>
                  </a:cubicBezTo>
                  <a:lnTo>
                    <a:pt x="10686542" y="21590"/>
                  </a:lnTo>
                  <a:lnTo>
                    <a:pt x="10692892" y="21590"/>
                  </a:lnTo>
                  <a:lnTo>
                    <a:pt x="10692892" y="2194687"/>
                  </a:lnTo>
                  <a:lnTo>
                    <a:pt x="10686542" y="2194687"/>
                  </a:lnTo>
                  <a:lnTo>
                    <a:pt x="10692892" y="2194687"/>
                  </a:lnTo>
                  <a:cubicBezTo>
                    <a:pt x="10692892" y="2206625"/>
                    <a:pt x="10683113" y="2216277"/>
                    <a:pt x="10671175" y="2216277"/>
                  </a:cubicBezTo>
                  <a:lnTo>
                    <a:pt x="10671175" y="2209927"/>
                  </a:lnTo>
                  <a:lnTo>
                    <a:pt x="10671175" y="2216277"/>
                  </a:lnTo>
                  <a:lnTo>
                    <a:pt x="21717" y="2216277"/>
                  </a:lnTo>
                  <a:lnTo>
                    <a:pt x="21717" y="2209927"/>
                  </a:lnTo>
                  <a:lnTo>
                    <a:pt x="21717" y="2216277"/>
                  </a:lnTo>
                  <a:cubicBezTo>
                    <a:pt x="9779" y="2216277"/>
                    <a:pt x="0" y="2206625"/>
                    <a:pt x="0" y="2194687"/>
                  </a:cubicBezTo>
                  <a:lnTo>
                    <a:pt x="0" y="21590"/>
                  </a:lnTo>
                  <a:lnTo>
                    <a:pt x="6350" y="21590"/>
                  </a:lnTo>
                  <a:lnTo>
                    <a:pt x="0" y="21590"/>
                  </a:lnTo>
                  <a:moveTo>
                    <a:pt x="12700" y="21590"/>
                  </a:moveTo>
                  <a:lnTo>
                    <a:pt x="12700" y="2194687"/>
                  </a:lnTo>
                  <a:lnTo>
                    <a:pt x="6350" y="2194687"/>
                  </a:lnTo>
                  <a:lnTo>
                    <a:pt x="12700" y="2194687"/>
                  </a:lnTo>
                  <a:cubicBezTo>
                    <a:pt x="12700" y="2199513"/>
                    <a:pt x="16637" y="2203577"/>
                    <a:pt x="21717" y="2203577"/>
                  </a:cubicBezTo>
                  <a:lnTo>
                    <a:pt x="10671175" y="2203577"/>
                  </a:lnTo>
                  <a:cubicBezTo>
                    <a:pt x="10676128" y="2203577"/>
                    <a:pt x="10680192" y="2199513"/>
                    <a:pt x="10680192" y="2194687"/>
                  </a:cubicBezTo>
                  <a:lnTo>
                    <a:pt x="10680192" y="21590"/>
                  </a:lnTo>
                  <a:cubicBezTo>
                    <a:pt x="10680192" y="16764"/>
                    <a:pt x="10676255" y="12700"/>
                    <a:pt x="10671175" y="12700"/>
                  </a:cubicBezTo>
                  <a:lnTo>
                    <a:pt x="21717" y="12700"/>
                  </a:lnTo>
                  <a:lnTo>
                    <a:pt x="21717" y="6350"/>
                  </a:lnTo>
                  <a:lnTo>
                    <a:pt x="21717" y="12700"/>
                  </a:lnTo>
                  <a:cubicBezTo>
                    <a:pt x="16637" y="12700"/>
                    <a:pt x="12700" y="16764"/>
                    <a:pt x="12700" y="21590"/>
                  </a:cubicBezTo>
                  <a:close/>
                </a:path>
              </a:pathLst>
            </a:custGeom>
            <a:solidFill>
              <a:srgbClr val="151617"/>
            </a:solidFill>
          </p:spPr>
        </p:sp>
      </p:grpSp>
      <p:grpSp>
        <p:nvGrpSpPr>
          <p:cNvPr id="40" name="Group 40"/>
          <p:cNvGrpSpPr/>
          <p:nvPr/>
        </p:nvGrpSpPr>
        <p:grpSpPr>
          <a:xfrm>
            <a:off x="9578876" y="8005911"/>
            <a:ext cx="3544044" cy="442912"/>
            <a:chOff x="0" y="0"/>
            <a:chExt cx="4725392" cy="590550"/>
          </a:xfrm>
        </p:grpSpPr>
        <p:sp>
          <p:nvSpPr>
            <p:cNvPr id="41" name="Freeform 41"/>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42" name="TextBox 42"/>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151617"/>
                  </a:solidFill>
                  <a:latin typeface="Arimo Bold"/>
                  <a:ea typeface="Arimo Bold"/>
                  <a:cs typeface="Arimo Bold"/>
                  <a:sym typeface="Arimo Bold"/>
                </a:rPr>
                <a:t>Cost Effective</a:t>
              </a:r>
            </a:p>
          </p:txBody>
        </p:sp>
      </p:grpSp>
      <p:grpSp>
        <p:nvGrpSpPr>
          <p:cNvPr id="43" name="Group 43"/>
          <p:cNvGrpSpPr/>
          <p:nvPr/>
        </p:nvGrpSpPr>
        <p:grpSpPr>
          <a:xfrm>
            <a:off x="9578876" y="8618935"/>
            <a:ext cx="7423994" cy="453629"/>
            <a:chOff x="0" y="0"/>
            <a:chExt cx="9898658" cy="604838"/>
          </a:xfrm>
        </p:grpSpPr>
        <p:sp>
          <p:nvSpPr>
            <p:cNvPr id="44" name="Freeform 44"/>
            <p:cNvSpPr/>
            <p:nvPr/>
          </p:nvSpPr>
          <p:spPr>
            <a:xfrm>
              <a:off x="0" y="0"/>
              <a:ext cx="9898659" cy="604838"/>
            </a:xfrm>
            <a:custGeom>
              <a:avLst/>
              <a:gdLst/>
              <a:ahLst/>
              <a:cxnLst/>
              <a:rect l="l" t="t" r="r" b="b"/>
              <a:pathLst>
                <a:path w="9898659" h="604838">
                  <a:moveTo>
                    <a:pt x="0" y="0"/>
                  </a:moveTo>
                  <a:lnTo>
                    <a:pt x="9898659" y="0"/>
                  </a:lnTo>
                  <a:lnTo>
                    <a:pt x="9898659" y="604838"/>
                  </a:lnTo>
                  <a:lnTo>
                    <a:pt x="0" y="604838"/>
                  </a:lnTo>
                  <a:close/>
                </a:path>
              </a:pathLst>
            </a:custGeom>
            <a:solidFill>
              <a:srgbClr val="000000">
                <a:alpha val="0"/>
              </a:srgbClr>
            </a:solidFill>
          </p:spPr>
        </p:sp>
        <p:sp>
          <p:nvSpPr>
            <p:cNvPr id="45" name="TextBox 45"/>
            <p:cNvSpPr txBox="1"/>
            <p:nvPr/>
          </p:nvSpPr>
          <p:spPr>
            <a:xfrm>
              <a:off x="0" y="-104775"/>
              <a:ext cx="9898658" cy="709613"/>
            </a:xfrm>
            <a:prstGeom prst="rect">
              <a:avLst/>
            </a:prstGeom>
          </p:spPr>
          <p:txBody>
            <a:bodyPr lIns="0" tIns="0" rIns="0" bIns="0" rtlCol="0" anchor="t"/>
            <a:lstStyle/>
            <a:p>
              <a:pPr algn="l">
                <a:lnSpc>
                  <a:spcPts val="3562"/>
                </a:lnSpc>
              </a:pPr>
              <a:r>
                <a:rPr lang="en-US" sz="2187">
                  <a:solidFill>
                    <a:srgbClr val="151617"/>
                  </a:solidFill>
                  <a:latin typeface="Arimo"/>
                  <a:ea typeface="Arimo"/>
                  <a:cs typeface="Arimo"/>
                  <a:sym typeface="Arimo"/>
                </a:rPr>
                <a:t>Scalable solution.</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p:cNvSpPr/>
          <p:nvPr/>
        </p:nvSpPr>
        <p:spPr>
          <a:xfrm>
            <a:off x="0" y="0"/>
            <a:ext cx="18288000" cy="2881461"/>
          </a:xfrm>
          <a:custGeom>
            <a:avLst/>
            <a:gdLst/>
            <a:ahLst/>
            <a:cxnLst/>
            <a:rect l="l" t="t" r="r" b="b"/>
            <a:pathLst>
              <a:path w="18288000" h="2881461">
                <a:moveTo>
                  <a:pt x="0" y="0"/>
                </a:moveTo>
                <a:lnTo>
                  <a:pt x="18288000" y="0"/>
                </a:lnTo>
                <a:lnTo>
                  <a:pt x="18288000" y="2881461"/>
                </a:lnTo>
                <a:lnTo>
                  <a:pt x="0" y="2881461"/>
                </a:lnTo>
                <a:lnTo>
                  <a:pt x="0" y="0"/>
                </a:lnTo>
                <a:close/>
              </a:path>
            </a:pathLst>
          </a:custGeom>
          <a:blipFill>
            <a:blip r:embed="rId3"/>
            <a:stretch>
              <a:fillRect t="-80" b="-80"/>
            </a:stretch>
          </a:blipFill>
        </p:spPr>
      </p:sp>
      <p:grpSp>
        <p:nvGrpSpPr>
          <p:cNvPr id="7" name="Group 7"/>
          <p:cNvGrpSpPr/>
          <p:nvPr/>
        </p:nvGrpSpPr>
        <p:grpSpPr>
          <a:xfrm>
            <a:off x="806797" y="3515617"/>
            <a:ext cx="5762922" cy="720329"/>
            <a:chOff x="0" y="0"/>
            <a:chExt cx="7683897" cy="960438"/>
          </a:xfrm>
        </p:grpSpPr>
        <p:sp>
          <p:nvSpPr>
            <p:cNvPr id="8" name="Freeform 8"/>
            <p:cNvSpPr/>
            <p:nvPr/>
          </p:nvSpPr>
          <p:spPr>
            <a:xfrm>
              <a:off x="0" y="0"/>
              <a:ext cx="7683897" cy="960438"/>
            </a:xfrm>
            <a:custGeom>
              <a:avLst/>
              <a:gdLst/>
              <a:ahLst/>
              <a:cxnLst/>
              <a:rect l="l" t="t" r="r" b="b"/>
              <a:pathLst>
                <a:path w="7683897" h="960438">
                  <a:moveTo>
                    <a:pt x="0" y="0"/>
                  </a:moveTo>
                  <a:lnTo>
                    <a:pt x="7683897" y="0"/>
                  </a:lnTo>
                  <a:lnTo>
                    <a:pt x="7683897" y="960438"/>
                  </a:lnTo>
                  <a:lnTo>
                    <a:pt x="0" y="960438"/>
                  </a:lnTo>
                  <a:close/>
                </a:path>
              </a:pathLst>
            </a:custGeom>
            <a:solidFill>
              <a:srgbClr val="000000">
                <a:alpha val="0"/>
              </a:srgbClr>
            </a:solidFill>
          </p:spPr>
        </p:sp>
        <p:sp>
          <p:nvSpPr>
            <p:cNvPr id="9" name="TextBox 9"/>
            <p:cNvSpPr txBox="1"/>
            <p:nvPr/>
          </p:nvSpPr>
          <p:spPr>
            <a:xfrm>
              <a:off x="0" y="-47625"/>
              <a:ext cx="7683897" cy="1008063"/>
            </a:xfrm>
            <a:prstGeom prst="rect">
              <a:avLst/>
            </a:prstGeom>
          </p:spPr>
          <p:txBody>
            <a:bodyPr lIns="0" tIns="0" rIns="0" bIns="0" rtlCol="0" anchor="t"/>
            <a:lstStyle/>
            <a:p>
              <a:pPr algn="l">
                <a:lnSpc>
                  <a:spcPts val="5625"/>
                </a:lnSpc>
              </a:pPr>
              <a:r>
                <a:rPr lang="en-US" sz="4499" b="1">
                  <a:solidFill>
                    <a:srgbClr val="151617"/>
                  </a:solidFill>
                  <a:latin typeface="Arimo Bold"/>
                  <a:ea typeface="Arimo Bold"/>
                  <a:cs typeface="Arimo Bold"/>
                  <a:sym typeface="Arimo Bold"/>
                </a:rPr>
                <a:t>Applications</a:t>
              </a:r>
            </a:p>
          </p:txBody>
        </p:sp>
      </p:grpSp>
      <p:grpSp>
        <p:nvGrpSpPr>
          <p:cNvPr id="10" name="Group 10"/>
          <p:cNvGrpSpPr/>
          <p:nvPr/>
        </p:nvGrpSpPr>
        <p:grpSpPr>
          <a:xfrm>
            <a:off x="9129712" y="4581674"/>
            <a:ext cx="28575" cy="5071170"/>
            <a:chOff x="0" y="0"/>
            <a:chExt cx="38100" cy="6761560"/>
          </a:xfrm>
        </p:grpSpPr>
        <p:sp>
          <p:nvSpPr>
            <p:cNvPr id="11" name="Freeform 11"/>
            <p:cNvSpPr/>
            <p:nvPr/>
          </p:nvSpPr>
          <p:spPr>
            <a:xfrm>
              <a:off x="0" y="0"/>
              <a:ext cx="38100" cy="6761607"/>
            </a:xfrm>
            <a:custGeom>
              <a:avLst/>
              <a:gdLst/>
              <a:ahLst/>
              <a:cxnLst/>
              <a:rect l="l" t="t" r="r" b="b"/>
              <a:pathLst>
                <a:path w="38100" h="6761607">
                  <a:moveTo>
                    <a:pt x="0" y="15240"/>
                  </a:moveTo>
                  <a:cubicBezTo>
                    <a:pt x="0" y="6858"/>
                    <a:pt x="6858" y="0"/>
                    <a:pt x="15240" y="0"/>
                  </a:cubicBezTo>
                  <a:lnTo>
                    <a:pt x="22860" y="0"/>
                  </a:lnTo>
                  <a:cubicBezTo>
                    <a:pt x="31242" y="0"/>
                    <a:pt x="38100" y="6858"/>
                    <a:pt x="38100" y="15240"/>
                  </a:cubicBezTo>
                  <a:lnTo>
                    <a:pt x="38100" y="6746367"/>
                  </a:lnTo>
                  <a:cubicBezTo>
                    <a:pt x="38100" y="6754749"/>
                    <a:pt x="31242" y="6761607"/>
                    <a:pt x="22860" y="6761607"/>
                  </a:cubicBezTo>
                  <a:lnTo>
                    <a:pt x="15240" y="6761607"/>
                  </a:lnTo>
                  <a:cubicBezTo>
                    <a:pt x="6858" y="6761607"/>
                    <a:pt x="0" y="6754749"/>
                    <a:pt x="0" y="6746367"/>
                  </a:cubicBezTo>
                  <a:close/>
                </a:path>
              </a:pathLst>
            </a:custGeom>
            <a:solidFill>
              <a:srgbClr val="000000">
                <a:alpha val="392"/>
              </a:srgbClr>
            </a:solidFill>
          </p:spPr>
        </p:sp>
      </p:grpSp>
      <p:grpSp>
        <p:nvGrpSpPr>
          <p:cNvPr id="12" name="Group 12"/>
          <p:cNvGrpSpPr/>
          <p:nvPr/>
        </p:nvGrpSpPr>
        <p:grpSpPr>
          <a:xfrm>
            <a:off x="8106445" y="5085904"/>
            <a:ext cx="806798" cy="28575"/>
            <a:chOff x="0" y="0"/>
            <a:chExt cx="1075730" cy="38100"/>
          </a:xfrm>
        </p:grpSpPr>
        <p:sp>
          <p:nvSpPr>
            <p:cNvPr id="13" name="Freeform 13"/>
            <p:cNvSpPr/>
            <p:nvPr/>
          </p:nvSpPr>
          <p:spPr>
            <a:xfrm>
              <a:off x="0" y="0"/>
              <a:ext cx="1075690" cy="38100"/>
            </a:xfrm>
            <a:custGeom>
              <a:avLst/>
              <a:gdLst/>
              <a:ahLst/>
              <a:cxnLst/>
              <a:rect l="l" t="t" r="r" b="b"/>
              <a:pathLst>
                <a:path w="1075690" h="38100">
                  <a:moveTo>
                    <a:pt x="0" y="15240"/>
                  </a:moveTo>
                  <a:cubicBezTo>
                    <a:pt x="0" y="6858"/>
                    <a:pt x="6858" y="0"/>
                    <a:pt x="15240" y="0"/>
                  </a:cubicBezTo>
                  <a:lnTo>
                    <a:pt x="1060450" y="0"/>
                  </a:lnTo>
                  <a:cubicBezTo>
                    <a:pt x="1068832" y="0"/>
                    <a:pt x="1075690" y="6858"/>
                    <a:pt x="1075690" y="15240"/>
                  </a:cubicBezTo>
                  <a:lnTo>
                    <a:pt x="1075690" y="22860"/>
                  </a:lnTo>
                  <a:cubicBezTo>
                    <a:pt x="1075690" y="31242"/>
                    <a:pt x="1068832" y="38100"/>
                    <a:pt x="1060450" y="38100"/>
                  </a:cubicBezTo>
                  <a:lnTo>
                    <a:pt x="15240" y="38100"/>
                  </a:lnTo>
                  <a:cubicBezTo>
                    <a:pt x="6858" y="38100"/>
                    <a:pt x="0" y="31242"/>
                    <a:pt x="0" y="22860"/>
                  </a:cubicBezTo>
                  <a:close/>
                </a:path>
              </a:pathLst>
            </a:custGeom>
            <a:solidFill>
              <a:srgbClr val="151617"/>
            </a:solidFill>
          </p:spPr>
        </p:sp>
      </p:grpSp>
      <p:grpSp>
        <p:nvGrpSpPr>
          <p:cNvPr id="14" name="Group 14"/>
          <p:cNvGrpSpPr/>
          <p:nvPr/>
        </p:nvGrpSpPr>
        <p:grpSpPr>
          <a:xfrm>
            <a:off x="8879905" y="4836170"/>
            <a:ext cx="528191" cy="528191"/>
            <a:chOff x="0" y="0"/>
            <a:chExt cx="704255" cy="704255"/>
          </a:xfrm>
        </p:grpSpPr>
        <p:sp>
          <p:nvSpPr>
            <p:cNvPr id="15" name="Freeform 15"/>
            <p:cNvSpPr/>
            <p:nvPr/>
          </p:nvSpPr>
          <p:spPr>
            <a:xfrm>
              <a:off x="6350" y="6350"/>
              <a:ext cx="691515" cy="691515"/>
            </a:xfrm>
            <a:custGeom>
              <a:avLst/>
              <a:gdLst/>
              <a:ahLst/>
              <a:cxnLst/>
              <a:rect l="l" t="t" r="r" b="b"/>
              <a:pathLst>
                <a:path w="691515" h="691515">
                  <a:moveTo>
                    <a:pt x="0" y="15240"/>
                  </a:moveTo>
                  <a:cubicBezTo>
                    <a:pt x="0" y="6858"/>
                    <a:pt x="6858" y="0"/>
                    <a:pt x="15240" y="0"/>
                  </a:cubicBezTo>
                  <a:lnTo>
                    <a:pt x="676275" y="0"/>
                  </a:lnTo>
                  <a:cubicBezTo>
                    <a:pt x="684657" y="0"/>
                    <a:pt x="691515" y="6858"/>
                    <a:pt x="691515" y="15240"/>
                  </a:cubicBezTo>
                  <a:lnTo>
                    <a:pt x="691515" y="676275"/>
                  </a:lnTo>
                  <a:cubicBezTo>
                    <a:pt x="691515" y="684657"/>
                    <a:pt x="684657" y="691515"/>
                    <a:pt x="676275" y="691515"/>
                  </a:cubicBezTo>
                  <a:lnTo>
                    <a:pt x="15240" y="691515"/>
                  </a:lnTo>
                  <a:cubicBezTo>
                    <a:pt x="6858" y="691515"/>
                    <a:pt x="0" y="684657"/>
                    <a:pt x="0" y="676275"/>
                  </a:cubicBezTo>
                  <a:close/>
                </a:path>
              </a:pathLst>
            </a:custGeom>
            <a:solidFill>
              <a:srgbClr val="F8ECE4"/>
            </a:solidFill>
          </p:spPr>
        </p:sp>
        <p:sp>
          <p:nvSpPr>
            <p:cNvPr id="16" name="Freeform 16"/>
            <p:cNvSpPr/>
            <p:nvPr/>
          </p:nvSpPr>
          <p:spPr>
            <a:xfrm>
              <a:off x="0" y="0"/>
              <a:ext cx="704215" cy="704215"/>
            </a:xfrm>
            <a:custGeom>
              <a:avLst/>
              <a:gdLst/>
              <a:ahLst/>
              <a:cxnLst/>
              <a:rect l="l" t="t" r="r" b="b"/>
              <a:pathLst>
                <a:path w="704215" h="704215">
                  <a:moveTo>
                    <a:pt x="0" y="21590"/>
                  </a:moveTo>
                  <a:cubicBezTo>
                    <a:pt x="0" y="9652"/>
                    <a:pt x="9652" y="0"/>
                    <a:pt x="21590" y="0"/>
                  </a:cubicBezTo>
                  <a:lnTo>
                    <a:pt x="682625" y="0"/>
                  </a:lnTo>
                  <a:lnTo>
                    <a:pt x="682625" y="6350"/>
                  </a:lnTo>
                  <a:lnTo>
                    <a:pt x="682625" y="0"/>
                  </a:lnTo>
                  <a:cubicBezTo>
                    <a:pt x="694563" y="0"/>
                    <a:pt x="704215" y="9652"/>
                    <a:pt x="704215" y="21590"/>
                  </a:cubicBezTo>
                  <a:lnTo>
                    <a:pt x="697865" y="21590"/>
                  </a:lnTo>
                  <a:lnTo>
                    <a:pt x="704215" y="21590"/>
                  </a:lnTo>
                  <a:lnTo>
                    <a:pt x="704215" y="682625"/>
                  </a:lnTo>
                  <a:lnTo>
                    <a:pt x="697865" y="682625"/>
                  </a:lnTo>
                  <a:lnTo>
                    <a:pt x="704215" y="682625"/>
                  </a:lnTo>
                  <a:cubicBezTo>
                    <a:pt x="704215" y="694563"/>
                    <a:pt x="694563" y="704215"/>
                    <a:pt x="682625" y="704215"/>
                  </a:cubicBezTo>
                  <a:lnTo>
                    <a:pt x="682625" y="697865"/>
                  </a:lnTo>
                  <a:lnTo>
                    <a:pt x="682625" y="704215"/>
                  </a:lnTo>
                  <a:lnTo>
                    <a:pt x="21590" y="704215"/>
                  </a:lnTo>
                  <a:lnTo>
                    <a:pt x="21590" y="697865"/>
                  </a:lnTo>
                  <a:lnTo>
                    <a:pt x="21590" y="704215"/>
                  </a:lnTo>
                  <a:cubicBezTo>
                    <a:pt x="9652" y="704215"/>
                    <a:pt x="0" y="694563"/>
                    <a:pt x="0" y="682625"/>
                  </a:cubicBezTo>
                  <a:lnTo>
                    <a:pt x="0" y="21590"/>
                  </a:lnTo>
                  <a:lnTo>
                    <a:pt x="6350" y="21590"/>
                  </a:lnTo>
                  <a:lnTo>
                    <a:pt x="0" y="21590"/>
                  </a:lnTo>
                  <a:moveTo>
                    <a:pt x="12700" y="21590"/>
                  </a:moveTo>
                  <a:lnTo>
                    <a:pt x="12700" y="682625"/>
                  </a:lnTo>
                  <a:lnTo>
                    <a:pt x="6350" y="682625"/>
                  </a:lnTo>
                  <a:lnTo>
                    <a:pt x="12700" y="682625"/>
                  </a:lnTo>
                  <a:cubicBezTo>
                    <a:pt x="12700" y="687578"/>
                    <a:pt x="16637" y="691515"/>
                    <a:pt x="21590" y="691515"/>
                  </a:cubicBezTo>
                  <a:lnTo>
                    <a:pt x="682625" y="691515"/>
                  </a:lnTo>
                  <a:cubicBezTo>
                    <a:pt x="687578" y="691515"/>
                    <a:pt x="691515" y="687578"/>
                    <a:pt x="691515" y="682625"/>
                  </a:cubicBezTo>
                  <a:lnTo>
                    <a:pt x="691515" y="21590"/>
                  </a:lnTo>
                  <a:cubicBezTo>
                    <a:pt x="691515" y="16637"/>
                    <a:pt x="687578" y="12700"/>
                    <a:pt x="682625" y="12700"/>
                  </a:cubicBezTo>
                  <a:lnTo>
                    <a:pt x="21590" y="12700"/>
                  </a:lnTo>
                  <a:lnTo>
                    <a:pt x="21590" y="6350"/>
                  </a:lnTo>
                  <a:lnTo>
                    <a:pt x="21590" y="12700"/>
                  </a:lnTo>
                  <a:cubicBezTo>
                    <a:pt x="16637" y="12700"/>
                    <a:pt x="12700" y="16637"/>
                    <a:pt x="12700" y="21590"/>
                  </a:cubicBezTo>
                  <a:close/>
                </a:path>
              </a:pathLst>
            </a:custGeom>
            <a:solidFill>
              <a:srgbClr val="151617"/>
            </a:solidFill>
          </p:spPr>
        </p:sp>
      </p:grpSp>
      <p:grpSp>
        <p:nvGrpSpPr>
          <p:cNvPr id="17" name="Group 17"/>
          <p:cNvGrpSpPr/>
          <p:nvPr/>
        </p:nvGrpSpPr>
        <p:grpSpPr>
          <a:xfrm>
            <a:off x="9071595" y="4927401"/>
            <a:ext cx="144661" cy="345727"/>
            <a:chOff x="0" y="0"/>
            <a:chExt cx="192882" cy="460970"/>
          </a:xfrm>
        </p:grpSpPr>
        <p:sp>
          <p:nvSpPr>
            <p:cNvPr id="18" name="Freeform 18"/>
            <p:cNvSpPr/>
            <p:nvPr/>
          </p:nvSpPr>
          <p:spPr>
            <a:xfrm>
              <a:off x="0" y="0"/>
              <a:ext cx="192882" cy="460970"/>
            </a:xfrm>
            <a:custGeom>
              <a:avLst/>
              <a:gdLst/>
              <a:ahLst/>
              <a:cxnLst/>
              <a:rect l="l" t="t" r="r" b="b"/>
              <a:pathLst>
                <a:path w="192882" h="460970">
                  <a:moveTo>
                    <a:pt x="0" y="0"/>
                  </a:moveTo>
                  <a:lnTo>
                    <a:pt x="192882" y="0"/>
                  </a:lnTo>
                  <a:lnTo>
                    <a:pt x="192882" y="460970"/>
                  </a:lnTo>
                  <a:lnTo>
                    <a:pt x="0" y="460970"/>
                  </a:lnTo>
                  <a:close/>
                </a:path>
              </a:pathLst>
            </a:custGeom>
            <a:solidFill>
              <a:srgbClr val="000000">
                <a:alpha val="0"/>
              </a:srgbClr>
            </a:solidFill>
          </p:spPr>
        </p:sp>
        <p:sp>
          <p:nvSpPr>
            <p:cNvPr id="19" name="TextBox 19"/>
            <p:cNvSpPr txBox="1"/>
            <p:nvPr/>
          </p:nvSpPr>
          <p:spPr>
            <a:xfrm>
              <a:off x="0" y="38100"/>
              <a:ext cx="192882" cy="422870"/>
            </a:xfrm>
            <a:prstGeom prst="rect">
              <a:avLst/>
            </a:prstGeom>
          </p:spPr>
          <p:txBody>
            <a:bodyPr lIns="0" tIns="0" rIns="0" bIns="0" rtlCol="0" anchor="t"/>
            <a:lstStyle/>
            <a:p>
              <a:pPr algn="ctr">
                <a:lnSpc>
                  <a:spcPts val="2687"/>
                </a:lnSpc>
              </a:pPr>
              <a:r>
                <a:rPr lang="en-US" sz="2687" b="1">
                  <a:solidFill>
                    <a:srgbClr val="151617"/>
                  </a:solidFill>
                  <a:latin typeface="Arimo Bold"/>
                  <a:ea typeface="Arimo Bold"/>
                  <a:cs typeface="Arimo Bold"/>
                  <a:sym typeface="Arimo Bold"/>
                </a:rPr>
                <a:t>1</a:t>
              </a:r>
            </a:p>
          </p:txBody>
        </p:sp>
      </p:grpSp>
      <p:grpSp>
        <p:nvGrpSpPr>
          <p:cNvPr id="20" name="Group 20"/>
          <p:cNvGrpSpPr/>
          <p:nvPr/>
        </p:nvGrpSpPr>
        <p:grpSpPr>
          <a:xfrm>
            <a:off x="4994821" y="4812060"/>
            <a:ext cx="2881461" cy="360164"/>
            <a:chOff x="0" y="0"/>
            <a:chExt cx="3841948" cy="480218"/>
          </a:xfrm>
        </p:grpSpPr>
        <p:sp>
          <p:nvSpPr>
            <p:cNvPr id="21" name="Freeform 21"/>
            <p:cNvSpPr/>
            <p:nvPr/>
          </p:nvSpPr>
          <p:spPr>
            <a:xfrm>
              <a:off x="0" y="0"/>
              <a:ext cx="3841948" cy="480218"/>
            </a:xfrm>
            <a:custGeom>
              <a:avLst/>
              <a:gdLst/>
              <a:ahLst/>
              <a:cxnLst/>
              <a:rect l="l" t="t" r="r" b="b"/>
              <a:pathLst>
                <a:path w="3841948" h="480218">
                  <a:moveTo>
                    <a:pt x="0" y="0"/>
                  </a:moveTo>
                  <a:lnTo>
                    <a:pt x="3841948" y="0"/>
                  </a:lnTo>
                  <a:lnTo>
                    <a:pt x="3841948" y="480218"/>
                  </a:lnTo>
                  <a:lnTo>
                    <a:pt x="0" y="480218"/>
                  </a:lnTo>
                  <a:close/>
                </a:path>
              </a:pathLst>
            </a:custGeom>
            <a:solidFill>
              <a:srgbClr val="000000">
                <a:alpha val="0"/>
              </a:srgbClr>
            </a:solidFill>
          </p:spPr>
        </p:sp>
        <p:sp>
          <p:nvSpPr>
            <p:cNvPr id="22" name="TextBox 22"/>
            <p:cNvSpPr txBox="1"/>
            <p:nvPr/>
          </p:nvSpPr>
          <p:spPr>
            <a:xfrm>
              <a:off x="0" y="-28575"/>
              <a:ext cx="3841948" cy="508793"/>
            </a:xfrm>
            <a:prstGeom prst="rect">
              <a:avLst/>
            </a:prstGeom>
          </p:spPr>
          <p:txBody>
            <a:bodyPr lIns="0" tIns="0" rIns="0" bIns="0" rtlCol="0" anchor="t"/>
            <a:lstStyle/>
            <a:p>
              <a:pPr algn="r">
                <a:lnSpc>
                  <a:spcPts val="2812"/>
                </a:lnSpc>
              </a:pPr>
              <a:r>
                <a:rPr lang="en-US" sz="2249" b="1">
                  <a:solidFill>
                    <a:srgbClr val="151617"/>
                  </a:solidFill>
                  <a:latin typeface="Arimo Bold"/>
                  <a:ea typeface="Arimo Bold"/>
                  <a:cs typeface="Arimo Bold"/>
                  <a:sym typeface="Arimo Bold"/>
                </a:rPr>
                <a:t>Home Gardening</a:t>
              </a:r>
            </a:p>
          </p:txBody>
        </p:sp>
      </p:grpSp>
      <p:grpSp>
        <p:nvGrpSpPr>
          <p:cNvPr id="23" name="Group 23"/>
          <p:cNvGrpSpPr/>
          <p:nvPr/>
        </p:nvGrpSpPr>
        <p:grpSpPr>
          <a:xfrm>
            <a:off x="806797" y="5310485"/>
            <a:ext cx="7069485" cy="368796"/>
            <a:chOff x="0" y="0"/>
            <a:chExt cx="9425980" cy="491728"/>
          </a:xfrm>
        </p:grpSpPr>
        <p:sp>
          <p:nvSpPr>
            <p:cNvPr id="24" name="Freeform 24"/>
            <p:cNvSpPr/>
            <p:nvPr/>
          </p:nvSpPr>
          <p:spPr>
            <a:xfrm>
              <a:off x="0" y="0"/>
              <a:ext cx="9425980" cy="491728"/>
            </a:xfrm>
            <a:custGeom>
              <a:avLst/>
              <a:gdLst/>
              <a:ahLst/>
              <a:cxnLst/>
              <a:rect l="l" t="t" r="r" b="b"/>
              <a:pathLst>
                <a:path w="9425980" h="491728">
                  <a:moveTo>
                    <a:pt x="0" y="0"/>
                  </a:moveTo>
                  <a:lnTo>
                    <a:pt x="9425980" y="0"/>
                  </a:lnTo>
                  <a:lnTo>
                    <a:pt x="9425980" y="491728"/>
                  </a:lnTo>
                  <a:lnTo>
                    <a:pt x="0" y="491728"/>
                  </a:lnTo>
                  <a:close/>
                </a:path>
              </a:pathLst>
            </a:custGeom>
            <a:solidFill>
              <a:srgbClr val="000000">
                <a:alpha val="0"/>
              </a:srgbClr>
            </a:solidFill>
          </p:spPr>
        </p:sp>
        <p:sp>
          <p:nvSpPr>
            <p:cNvPr id="25" name="TextBox 25"/>
            <p:cNvSpPr txBox="1"/>
            <p:nvPr/>
          </p:nvSpPr>
          <p:spPr>
            <a:xfrm>
              <a:off x="0" y="-85725"/>
              <a:ext cx="9425980" cy="577453"/>
            </a:xfrm>
            <a:prstGeom prst="rect">
              <a:avLst/>
            </a:prstGeom>
          </p:spPr>
          <p:txBody>
            <a:bodyPr lIns="0" tIns="0" rIns="0" bIns="0" rtlCol="0" anchor="t"/>
            <a:lstStyle/>
            <a:p>
              <a:pPr algn="r">
                <a:lnSpc>
                  <a:spcPts val="2875"/>
                </a:lnSpc>
              </a:pPr>
              <a:r>
                <a:rPr lang="en-US" sz="1812">
                  <a:solidFill>
                    <a:srgbClr val="151617"/>
                  </a:solidFill>
                  <a:latin typeface="Arimo"/>
                  <a:ea typeface="Arimo"/>
                  <a:cs typeface="Arimo"/>
                  <a:sym typeface="Arimo"/>
                </a:rPr>
                <a:t>Watering during absences.</a:t>
              </a:r>
            </a:p>
          </p:txBody>
        </p:sp>
      </p:grpSp>
      <p:grpSp>
        <p:nvGrpSpPr>
          <p:cNvPr id="26" name="Group 26"/>
          <p:cNvGrpSpPr/>
          <p:nvPr/>
        </p:nvGrpSpPr>
        <p:grpSpPr>
          <a:xfrm>
            <a:off x="9374757" y="6238280"/>
            <a:ext cx="806797" cy="28575"/>
            <a:chOff x="0" y="0"/>
            <a:chExt cx="1075730" cy="38100"/>
          </a:xfrm>
        </p:grpSpPr>
        <p:sp>
          <p:nvSpPr>
            <p:cNvPr id="27" name="Freeform 27"/>
            <p:cNvSpPr/>
            <p:nvPr/>
          </p:nvSpPr>
          <p:spPr>
            <a:xfrm>
              <a:off x="0" y="0"/>
              <a:ext cx="1075690" cy="38100"/>
            </a:xfrm>
            <a:custGeom>
              <a:avLst/>
              <a:gdLst/>
              <a:ahLst/>
              <a:cxnLst/>
              <a:rect l="l" t="t" r="r" b="b"/>
              <a:pathLst>
                <a:path w="1075690" h="38100">
                  <a:moveTo>
                    <a:pt x="0" y="15240"/>
                  </a:moveTo>
                  <a:cubicBezTo>
                    <a:pt x="0" y="6858"/>
                    <a:pt x="6858" y="0"/>
                    <a:pt x="15240" y="0"/>
                  </a:cubicBezTo>
                  <a:lnTo>
                    <a:pt x="1060450" y="0"/>
                  </a:lnTo>
                  <a:cubicBezTo>
                    <a:pt x="1068832" y="0"/>
                    <a:pt x="1075690" y="6858"/>
                    <a:pt x="1075690" y="15240"/>
                  </a:cubicBezTo>
                  <a:lnTo>
                    <a:pt x="1075690" y="22860"/>
                  </a:lnTo>
                  <a:cubicBezTo>
                    <a:pt x="1075690" y="31242"/>
                    <a:pt x="1068832" y="38100"/>
                    <a:pt x="1060450" y="38100"/>
                  </a:cubicBezTo>
                  <a:lnTo>
                    <a:pt x="15240" y="38100"/>
                  </a:lnTo>
                  <a:cubicBezTo>
                    <a:pt x="6858" y="38100"/>
                    <a:pt x="0" y="31242"/>
                    <a:pt x="0" y="22860"/>
                  </a:cubicBezTo>
                  <a:close/>
                </a:path>
              </a:pathLst>
            </a:custGeom>
            <a:solidFill>
              <a:srgbClr val="151617"/>
            </a:solidFill>
          </p:spPr>
        </p:sp>
      </p:grpSp>
      <p:grpSp>
        <p:nvGrpSpPr>
          <p:cNvPr id="28" name="Group 28"/>
          <p:cNvGrpSpPr/>
          <p:nvPr/>
        </p:nvGrpSpPr>
        <p:grpSpPr>
          <a:xfrm>
            <a:off x="8879905" y="5988546"/>
            <a:ext cx="528191" cy="528191"/>
            <a:chOff x="0" y="0"/>
            <a:chExt cx="704255" cy="704255"/>
          </a:xfrm>
        </p:grpSpPr>
        <p:sp>
          <p:nvSpPr>
            <p:cNvPr id="29" name="Freeform 29"/>
            <p:cNvSpPr/>
            <p:nvPr/>
          </p:nvSpPr>
          <p:spPr>
            <a:xfrm>
              <a:off x="6350" y="6350"/>
              <a:ext cx="691515" cy="691515"/>
            </a:xfrm>
            <a:custGeom>
              <a:avLst/>
              <a:gdLst/>
              <a:ahLst/>
              <a:cxnLst/>
              <a:rect l="l" t="t" r="r" b="b"/>
              <a:pathLst>
                <a:path w="691515" h="691515">
                  <a:moveTo>
                    <a:pt x="0" y="15240"/>
                  </a:moveTo>
                  <a:cubicBezTo>
                    <a:pt x="0" y="6858"/>
                    <a:pt x="6858" y="0"/>
                    <a:pt x="15240" y="0"/>
                  </a:cubicBezTo>
                  <a:lnTo>
                    <a:pt x="676275" y="0"/>
                  </a:lnTo>
                  <a:cubicBezTo>
                    <a:pt x="684657" y="0"/>
                    <a:pt x="691515" y="6858"/>
                    <a:pt x="691515" y="15240"/>
                  </a:cubicBezTo>
                  <a:lnTo>
                    <a:pt x="691515" y="676275"/>
                  </a:lnTo>
                  <a:cubicBezTo>
                    <a:pt x="691515" y="684657"/>
                    <a:pt x="684657" y="691515"/>
                    <a:pt x="676275" y="691515"/>
                  </a:cubicBezTo>
                  <a:lnTo>
                    <a:pt x="15240" y="691515"/>
                  </a:lnTo>
                  <a:cubicBezTo>
                    <a:pt x="6858" y="691515"/>
                    <a:pt x="0" y="684657"/>
                    <a:pt x="0" y="676275"/>
                  </a:cubicBezTo>
                  <a:close/>
                </a:path>
              </a:pathLst>
            </a:custGeom>
            <a:solidFill>
              <a:srgbClr val="F8ECE4"/>
            </a:solidFill>
          </p:spPr>
        </p:sp>
        <p:sp>
          <p:nvSpPr>
            <p:cNvPr id="30" name="Freeform 30"/>
            <p:cNvSpPr/>
            <p:nvPr/>
          </p:nvSpPr>
          <p:spPr>
            <a:xfrm>
              <a:off x="0" y="0"/>
              <a:ext cx="704215" cy="704215"/>
            </a:xfrm>
            <a:custGeom>
              <a:avLst/>
              <a:gdLst/>
              <a:ahLst/>
              <a:cxnLst/>
              <a:rect l="l" t="t" r="r" b="b"/>
              <a:pathLst>
                <a:path w="704215" h="704215">
                  <a:moveTo>
                    <a:pt x="0" y="21590"/>
                  </a:moveTo>
                  <a:cubicBezTo>
                    <a:pt x="0" y="9652"/>
                    <a:pt x="9652" y="0"/>
                    <a:pt x="21590" y="0"/>
                  </a:cubicBezTo>
                  <a:lnTo>
                    <a:pt x="682625" y="0"/>
                  </a:lnTo>
                  <a:lnTo>
                    <a:pt x="682625" y="6350"/>
                  </a:lnTo>
                  <a:lnTo>
                    <a:pt x="682625" y="0"/>
                  </a:lnTo>
                  <a:cubicBezTo>
                    <a:pt x="694563" y="0"/>
                    <a:pt x="704215" y="9652"/>
                    <a:pt x="704215" y="21590"/>
                  </a:cubicBezTo>
                  <a:lnTo>
                    <a:pt x="697865" y="21590"/>
                  </a:lnTo>
                  <a:lnTo>
                    <a:pt x="704215" y="21590"/>
                  </a:lnTo>
                  <a:lnTo>
                    <a:pt x="704215" y="682625"/>
                  </a:lnTo>
                  <a:lnTo>
                    <a:pt x="697865" y="682625"/>
                  </a:lnTo>
                  <a:lnTo>
                    <a:pt x="704215" y="682625"/>
                  </a:lnTo>
                  <a:cubicBezTo>
                    <a:pt x="704215" y="694563"/>
                    <a:pt x="694563" y="704215"/>
                    <a:pt x="682625" y="704215"/>
                  </a:cubicBezTo>
                  <a:lnTo>
                    <a:pt x="682625" y="697865"/>
                  </a:lnTo>
                  <a:lnTo>
                    <a:pt x="682625" y="704215"/>
                  </a:lnTo>
                  <a:lnTo>
                    <a:pt x="21590" y="704215"/>
                  </a:lnTo>
                  <a:lnTo>
                    <a:pt x="21590" y="697865"/>
                  </a:lnTo>
                  <a:lnTo>
                    <a:pt x="21590" y="704215"/>
                  </a:lnTo>
                  <a:cubicBezTo>
                    <a:pt x="9652" y="704215"/>
                    <a:pt x="0" y="694563"/>
                    <a:pt x="0" y="682625"/>
                  </a:cubicBezTo>
                  <a:lnTo>
                    <a:pt x="0" y="21590"/>
                  </a:lnTo>
                  <a:lnTo>
                    <a:pt x="6350" y="21590"/>
                  </a:lnTo>
                  <a:lnTo>
                    <a:pt x="0" y="21590"/>
                  </a:lnTo>
                  <a:moveTo>
                    <a:pt x="12700" y="21590"/>
                  </a:moveTo>
                  <a:lnTo>
                    <a:pt x="12700" y="682625"/>
                  </a:lnTo>
                  <a:lnTo>
                    <a:pt x="6350" y="682625"/>
                  </a:lnTo>
                  <a:lnTo>
                    <a:pt x="12700" y="682625"/>
                  </a:lnTo>
                  <a:cubicBezTo>
                    <a:pt x="12700" y="687578"/>
                    <a:pt x="16637" y="691515"/>
                    <a:pt x="21590" y="691515"/>
                  </a:cubicBezTo>
                  <a:lnTo>
                    <a:pt x="682625" y="691515"/>
                  </a:lnTo>
                  <a:cubicBezTo>
                    <a:pt x="687578" y="691515"/>
                    <a:pt x="691515" y="687578"/>
                    <a:pt x="691515" y="682625"/>
                  </a:cubicBezTo>
                  <a:lnTo>
                    <a:pt x="691515" y="21590"/>
                  </a:lnTo>
                  <a:cubicBezTo>
                    <a:pt x="691515" y="16637"/>
                    <a:pt x="687578" y="12700"/>
                    <a:pt x="682625" y="12700"/>
                  </a:cubicBezTo>
                  <a:lnTo>
                    <a:pt x="21590" y="12700"/>
                  </a:lnTo>
                  <a:lnTo>
                    <a:pt x="21590" y="6350"/>
                  </a:lnTo>
                  <a:lnTo>
                    <a:pt x="21590" y="12700"/>
                  </a:lnTo>
                  <a:cubicBezTo>
                    <a:pt x="16637" y="12700"/>
                    <a:pt x="12700" y="16637"/>
                    <a:pt x="12700" y="21590"/>
                  </a:cubicBezTo>
                  <a:close/>
                </a:path>
              </a:pathLst>
            </a:custGeom>
            <a:solidFill>
              <a:srgbClr val="151617"/>
            </a:solidFill>
          </p:spPr>
        </p:sp>
      </p:grpSp>
      <p:grpSp>
        <p:nvGrpSpPr>
          <p:cNvPr id="31" name="Group 31"/>
          <p:cNvGrpSpPr/>
          <p:nvPr/>
        </p:nvGrpSpPr>
        <p:grpSpPr>
          <a:xfrm>
            <a:off x="9038852" y="6079777"/>
            <a:ext cx="210294" cy="345727"/>
            <a:chOff x="0" y="0"/>
            <a:chExt cx="280392" cy="460970"/>
          </a:xfrm>
        </p:grpSpPr>
        <p:sp>
          <p:nvSpPr>
            <p:cNvPr id="32" name="Freeform 32"/>
            <p:cNvSpPr/>
            <p:nvPr/>
          </p:nvSpPr>
          <p:spPr>
            <a:xfrm>
              <a:off x="0" y="0"/>
              <a:ext cx="280392" cy="460970"/>
            </a:xfrm>
            <a:custGeom>
              <a:avLst/>
              <a:gdLst/>
              <a:ahLst/>
              <a:cxnLst/>
              <a:rect l="l" t="t" r="r" b="b"/>
              <a:pathLst>
                <a:path w="280392" h="460970">
                  <a:moveTo>
                    <a:pt x="0" y="0"/>
                  </a:moveTo>
                  <a:lnTo>
                    <a:pt x="280392" y="0"/>
                  </a:lnTo>
                  <a:lnTo>
                    <a:pt x="280392" y="460970"/>
                  </a:lnTo>
                  <a:lnTo>
                    <a:pt x="0" y="460970"/>
                  </a:lnTo>
                  <a:close/>
                </a:path>
              </a:pathLst>
            </a:custGeom>
            <a:solidFill>
              <a:srgbClr val="000000">
                <a:alpha val="0"/>
              </a:srgbClr>
            </a:solidFill>
          </p:spPr>
        </p:sp>
        <p:sp>
          <p:nvSpPr>
            <p:cNvPr id="33" name="TextBox 33"/>
            <p:cNvSpPr txBox="1"/>
            <p:nvPr/>
          </p:nvSpPr>
          <p:spPr>
            <a:xfrm>
              <a:off x="0" y="38100"/>
              <a:ext cx="280392" cy="422870"/>
            </a:xfrm>
            <a:prstGeom prst="rect">
              <a:avLst/>
            </a:prstGeom>
          </p:spPr>
          <p:txBody>
            <a:bodyPr lIns="0" tIns="0" rIns="0" bIns="0" rtlCol="0" anchor="t"/>
            <a:lstStyle/>
            <a:p>
              <a:pPr algn="ctr">
                <a:lnSpc>
                  <a:spcPts val="2687"/>
                </a:lnSpc>
              </a:pPr>
              <a:r>
                <a:rPr lang="en-US" sz="2687" b="1">
                  <a:solidFill>
                    <a:srgbClr val="151617"/>
                  </a:solidFill>
                  <a:latin typeface="Arimo Bold"/>
                  <a:ea typeface="Arimo Bold"/>
                  <a:cs typeface="Arimo Bold"/>
                  <a:sym typeface="Arimo Bold"/>
                </a:rPr>
                <a:t>2</a:t>
              </a:r>
            </a:p>
          </p:txBody>
        </p:sp>
      </p:grpSp>
      <p:grpSp>
        <p:nvGrpSpPr>
          <p:cNvPr id="34" name="Group 34"/>
          <p:cNvGrpSpPr/>
          <p:nvPr/>
        </p:nvGrpSpPr>
        <p:grpSpPr>
          <a:xfrm>
            <a:off x="10411717" y="5964436"/>
            <a:ext cx="2881461" cy="360164"/>
            <a:chOff x="0" y="0"/>
            <a:chExt cx="3841948" cy="480218"/>
          </a:xfrm>
        </p:grpSpPr>
        <p:sp>
          <p:nvSpPr>
            <p:cNvPr id="35" name="Freeform 35"/>
            <p:cNvSpPr/>
            <p:nvPr/>
          </p:nvSpPr>
          <p:spPr>
            <a:xfrm>
              <a:off x="0" y="0"/>
              <a:ext cx="3841948" cy="480218"/>
            </a:xfrm>
            <a:custGeom>
              <a:avLst/>
              <a:gdLst/>
              <a:ahLst/>
              <a:cxnLst/>
              <a:rect l="l" t="t" r="r" b="b"/>
              <a:pathLst>
                <a:path w="3841948" h="480218">
                  <a:moveTo>
                    <a:pt x="0" y="0"/>
                  </a:moveTo>
                  <a:lnTo>
                    <a:pt x="3841948" y="0"/>
                  </a:lnTo>
                  <a:lnTo>
                    <a:pt x="3841948" y="480218"/>
                  </a:lnTo>
                  <a:lnTo>
                    <a:pt x="0" y="480218"/>
                  </a:lnTo>
                  <a:close/>
                </a:path>
              </a:pathLst>
            </a:custGeom>
            <a:solidFill>
              <a:srgbClr val="000000">
                <a:alpha val="0"/>
              </a:srgbClr>
            </a:solidFill>
          </p:spPr>
        </p:sp>
        <p:sp>
          <p:nvSpPr>
            <p:cNvPr id="36" name="TextBox 36"/>
            <p:cNvSpPr txBox="1"/>
            <p:nvPr/>
          </p:nvSpPr>
          <p:spPr>
            <a:xfrm>
              <a:off x="0" y="-28575"/>
              <a:ext cx="3841948" cy="508793"/>
            </a:xfrm>
            <a:prstGeom prst="rect">
              <a:avLst/>
            </a:prstGeom>
          </p:spPr>
          <p:txBody>
            <a:bodyPr lIns="0" tIns="0" rIns="0" bIns="0" rtlCol="0" anchor="t"/>
            <a:lstStyle/>
            <a:p>
              <a:pPr algn="l">
                <a:lnSpc>
                  <a:spcPts val="2812"/>
                </a:lnSpc>
              </a:pPr>
              <a:r>
                <a:rPr lang="en-US" sz="2249" b="1">
                  <a:solidFill>
                    <a:srgbClr val="151617"/>
                  </a:solidFill>
                  <a:latin typeface="Arimo Bold"/>
                  <a:ea typeface="Arimo Bold"/>
                  <a:cs typeface="Arimo Bold"/>
                  <a:sym typeface="Arimo Bold"/>
                </a:rPr>
                <a:t>Agriculture</a:t>
              </a:r>
            </a:p>
          </p:txBody>
        </p:sp>
      </p:grpSp>
      <p:grpSp>
        <p:nvGrpSpPr>
          <p:cNvPr id="37" name="Group 37"/>
          <p:cNvGrpSpPr/>
          <p:nvPr/>
        </p:nvGrpSpPr>
        <p:grpSpPr>
          <a:xfrm>
            <a:off x="10411717" y="6462861"/>
            <a:ext cx="7069485" cy="368796"/>
            <a:chOff x="0" y="0"/>
            <a:chExt cx="9425980" cy="491728"/>
          </a:xfrm>
        </p:grpSpPr>
        <p:sp>
          <p:nvSpPr>
            <p:cNvPr id="38" name="Freeform 38"/>
            <p:cNvSpPr/>
            <p:nvPr/>
          </p:nvSpPr>
          <p:spPr>
            <a:xfrm>
              <a:off x="0" y="0"/>
              <a:ext cx="9425980" cy="491728"/>
            </a:xfrm>
            <a:custGeom>
              <a:avLst/>
              <a:gdLst/>
              <a:ahLst/>
              <a:cxnLst/>
              <a:rect l="l" t="t" r="r" b="b"/>
              <a:pathLst>
                <a:path w="9425980" h="491728">
                  <a:moveTo>
                    <a:pt x="0" y="0"/>
                  </a:moveTo>
                  <a:lnTo>
                    <a:pt x="9425980" y="0"/>
                  </a:lnTo>
                  <a:lnTo>
                    <a:pt x="9425980" y="491728"/>
                  </a:lnTo>
                  <a:lnTo>
                    <a:pt x="0" y="491728"/>
                  </a:lnTo>
                  <a:close/>
                </a:path>
              </a:pathLst>
            </a:custGeom>
            <a:solidFill>
              <a:srgbClr val="000000">
                <a:alpha val="0"/>
              </a:srgbClr>
            </a:solidFill>
          </p:spPr>
        </p:sp>
        <p:sp>
          <p:nvSpPr>
            <p:cNvPr id="39" name="TextBox 39"/>
            <p:cNvSpPr txBox="1"/>
            <p:nvPr/>
          </p:nvSpPr>
          <p:spPr>
            <a:xfrm>
              <a:off x="0" y="-85725"/>
              <a:ext cx="9425980" cy="577453"/>
            </a:xfrm>
            <a:prstGeom prst="rect">
              <a:avLst/>
            </a:prstGeom>
          </p:spPr>
          <p:txBody>
            <a:bodyPr lIns="0" tIns="0" rIns="0" bIns="0" rtlCol="0" anchor="t"/>
            <a:lstStyle/>
            <a:p>
              <a:pPr algn="l">
                <a:lnSpc>
                  <a:spcPts val="2875"/>
                </a:lnSpc>
              </a:pPr>
              <a:r>
                <a:rPr lang="en-US" sz="1812">
                  <a:solidFill>
                    <a:srgbClr val="151617"/>
                  </a:solidFill>
                  <a:latin typeface="Arimo"/>
                  <a:ea typeface="Arimo"/>
                  <a:cs typeface="Arimo"/>
                  <a:sym typeface="Arimo"/>
                </a:rPr>
                <a:t>Efficient farm irrigation.</a:t>
              </a:r>
            </a:p>
          </p:txBody>
        </p:sp>
      </p:grpSp>
      <p:grpSp>
        <p:nvGrpSpPr>
          <p:cNvPr id="40" name="Group 40"/>
          <p:cNvGrpSpPr/>
          <p:nvPr/>
        </p:nvGrpSpPr>
        <p:grpSpPr>
          <a:xfrm>
            <a:off x="8106445" y="7275462"/>
            <a:ext cx="806798" cy="28575"/>
            <a:chOff x="0" y="0"/>
            <a:chExt cx="1075730" cy="38100"/>
          </a:xfrm>
        </p:grpSpPr>
        <p:sp>
          <p:nvSpPr>
            <p:cNvPr id="41" name="Freeform 41"/>
            <p:cNvSpPr/>
            <p:nvPr/>
          </p:nvSpPr>
          <p:spPr>
            <a:xfrm>
              <a:off x="0" y="0"/>
              <a:ext cx="1075690" cy="38100"/>
            </a:xfrm>
            <a:custGeom>
              <a:avLst/>
              <a:gdLst/>
              <a:ahLst/>
              <a:cxnLst/>
              <a:rect l="l" t="t" r="r" b="b"/>
              <a:pathLst>
                <a:path w="1075690" h="38100">
                  <a:moveTo>
                    <a:pt x="0" y="15240"/>
                  </a:moveTo>
                  <a:cubicBezTo>
                    <a:pt x="0" y="6858"/>
                    <a:pt x="6858" y="0"/>
                    <a:pt x="15240" y="0"/>
                  </a:cubicBezTo>
                  <a:lnTo>
                    <a:pt x="1060450" y="0"/>
                  </a:lnTo>
                  <a:cubicBezTo>
                    <a:pt x="1068832" y="0"/>
                    <a:pt x="1075690" y="6858"/>
                    <a:pt x="1075690" y="15240"/>
                  </a:cubicBezTo>
                  <a:lnTo>
                    <a:pt x="1075690" y="22860"/>
                  </a:lnTo>
                  <a:cubicBezTo>
                    <a:pt x="1075690" y="31242"/>
                    <a:pt x="1068832" y="38100"/>
                    <a:pt x="1060450" y="38100"/>
                  </a:cubicBezTo>
                  <a:lnTo>
                    <a:pt x="15240" y="38100"/>
                  </a:lnTo>
                  <a:cubicBezTo>
                    <a:pt x="6858" y="38100"/>
                    <a:pt x="0" y="31242"/>
                    <a:pt x="0" y="22860"/>
                  </a:cubicBezTo>
                  <a:close/>
                </a:path>
              </a:pathLst>
            </a:custGeom>
            <a:solidFill>
              <a:srgbClr val="151617"/>
            </a:solidFill>
          </p:spPr>
        </p:sp>
      </p:grpSp>
      <p:grpSp>
        <p:nvGrpSpPr>
          <p:cNvPr id="42" name="Group 42"/>
          <p:cNvGrpSpPr/>
          <p:nvPr/>
        </p:nvGrpSpPr>
        <p:grpSpPr>
          <a:xfrm>
            <a:off x="8879905" y="7025729"/>
            <a:ext cx="528191" cy="528191"/>
            <a:chOff x="0" y="0"/>
            <a:chExt cx="704255" cy="704255"/>
          </a:xfrm>
        </p:grpSpPr>
        <p:sp>
          <p:nvSpPr>
            <p:cNvPr id="43" name="Freeform 43"/>
            <p:cNvSpPr/>
            <p:nvPr/>
          </p:nvSpPr>
          <p:spPr>
            <a:xfrm>
              <a:off x="6350" y="6350"/>
              <a:ext cx="691515" cy="691515"/>
            </a:xfrm>
            <a:custGeom>
              <a:avLst/>
              <a:gdLst/>
              <a:ahLst/>
              <a:cxnLst/>
              <a:rect l="l" t="t" r="r" b="b"/>
              <a:pathLst>
                <a:path w="691515" h="691515">
                  <a:moveTo>
                    <a:pt x="0" y="15240"/>
                  </a:moveTo>
                  <a:cubicBezTo>
                    <a:pt x="0" y="6858"/>
                    <a:pt x="6858" y="0"/>
                    <a:pt x="15240" y="0"/>
                  </a:cubicBezTo>
                  <a:lnTo>
                    <a:pt x="676275" y="0"/>
                  </a:lnTo>
                  <a:cubicBezTo>
                    <a:pt x="684657" y="0"/>
                    <a:pt x="691515" y="6858"/>
                    <a:pt x="691515" y="15240"/>
                  </a:cubicBezTo>
                  <a:lnTo>
                    <a:pt x="691515" y="676275"/>
                  </a:lnTo>
                  <a:cubicBezTo>
                    <a:pt x="691515" y="684657"/>
                    <a:pt x="684657" y="691515"/>
                    <a:pt x="676275" y="691515"/>
                  </a:cubicBezTo>
                  <a:lnTo>
                    <a:pt x="15240" y="691515"/>
                  </a:lnTo>
                  <a:cubicBezTo>
                    <a:pt x="6858" y="691515"/>
                    <a:pt x="0" y="684657"/>
                    <a:pt x="0" y="676275"/>
                  </a:cubicBezTo>
                  <a:close/>
                </a:path>
              </a:pathLst>
            </a:custGeom>
            <a:solidFill>
              <a:srgbClr val="F8ECE4"/>
            </a:solidFill>
          </p:spPr>
        </p:sp>
        <p:sp>
          <p:nvSpPr>
            <p:cNvPr id="44" name="Freeform 44"/>
            <p:cNvSpPr/>
            <p:nvPr/>
          </p:nvSpPr>
          <p:spPr>
            <a:xfrm>
              <a:off x="0" y="0"/>
              <a:ext cx="704215" cy="704215"/>
            </a:xfrm>
            <a:custGeom>
              <a:avLst/>
              <a:gdLst/>
              <a:ahLst/>
              <a:cxnLst/>
              <a:rect l="l" t="t" r="r" b="b"/>
              <a:pathLst>
                <a:path w="704215" h="704215">
                  <a:moveTo>
                    <a:pt x="0" y="21590"/>
                  </a:moveTo>
                  <a:cubicBezTo>
                    <a:pt x="0" y="9652"/>
                    <a:pt x="9652" y="0"/>
                    <a:pt x="21590" y="0"/>
                  </a:cubicBezTo>
                  <a:lnTo>
                    <a:pt x="682625" y="0"/>
                  </a:lnTo>
                  <a:lnTo>
                    <a:pt x="682625" y="6350"/>
                  </a:lnTo>
                  <a:lnTo>
                    <a:pt x="682625" y="0"/>
                  </a:lnTo>
                  <a:cubicBezTo>
                    <a:pt x="694563" y="0"/>
                    <a:pt x="704215" y="9652"/>
                    <a:pt x="704215" y="21590"/>
                  </a:cubicBezTo>
                  <a:lnTo>
                    <a:pt x="697865" y="21590"/>
                  </a:lnTo>
                  <a:lnTo>
                    <a:pt x="704215" y="21590"/>
                  </a:lnTo>
                  <a:lnTo>
                    <a:pt x="704215" y="682625"/>
                  </a:lnTo>
                  <a:lnTo>
                    <a:pt x="697865" y="682625"/>
                  </a:lnTo>
                  <a:lnTo>
                    <a:pt x="704215" y="682625"/>
                  </a:lnTo>
                  <a:cubicBezTo>
                    <a:pt x="704215" y="694563"/>
                    <a:pt x="694563" y="704215"/>
                    <a:pt x="682625" y="704215"/>
                  </a:cubicBezTo>
                  <a:lnTo>
                    <a:pt x="682625" y="697865"/>
                  </a:lnTo>
                  <a:lnTo>
                    <a:pt x="682625" y="704215"/>
                  </a:lnTo>
                  <a:lnTo>
                    <a:pt x="21590" y="704215"/>
                  </a:lnTo>
                  <a:lnTo>
                    <a:pt x="21590" y="697865"/>
                  </a:lnTo>
                  <a:lnTo>
                    <a:pt x="21590" y="704215"/>
                  </a:lnTo>
                  <a:cubicBezTo>
                    <a:pt x="9652" y="704215"/>
                    <a:pt x="0" y="694563"/>
                    <a:pt x="0" y="682625"/>
                  </a:cubicBezTo>
                  <a:lnTo>
                    <a:pt x="0" y="21590"/>
                  </a:lnTo>
                  <a:lnTo>
                    <a:pt x="6350" y="21590"/>
                  </a:lnTo>
                  <a:lnTo>
                    <a:pt x="0" y="21590"/>
                  </a:lnTo>
                  <a:moveTo>
                    <a:pt x="12700" y="21590"/>
                  </a:moveTo>
                  <a:lnTo>
                    <a:pt x="12700" y="682625"/>
                  </a:lnTo>
                  <a:lnTo>
                    <a:pt x="6350" y="682625"/>
                  </a:lnTo>
                  <a:lnTo>
                    <a:pt x="12700" y="682625"/>
                  </a:lnTo>
                  <a:cubicBezTo>
                    <a:pt x="12700" y="687578"/>
                    <a:pt x="16637" y="691515"/>
                    <a:pt x="21590" y="691515"/>
                  </a:cubicBezTo>
                  <a:lnTo>
                    <a:pt x="682625" y="691515"/>
                  </a:lnTo>
                  <a:cubicBezTo>
                    <a:pt x="687578" y="691515"/>
                    <a:pt x="691515" y="687578"/>
                    <a:pt x="691515" y="682625"/>
                  </a:cubicBezTo>
                  <a:lnTo>
                    <a:pt x="691515" y="21590"/>
                  </a:lnTo>
                  <a:cubicBezTo>
                    <a:pt x="691515" y="16637"/>
                    <a:pt x="687578" y="12700"/>
                    <a:pt x="682625" y="12700"/>
                  </a:cubicBezTo>
                  <a:lnTo>
                    <a:pt x="21590" y="12700"/>
                  </a:lnTo>
                  <a:lnTo>
                    <a:pt x="21590" y="6350"/>
                  </a:lnTo>
                  <a:lnTo>
                    <a:pt x="21590" y="12700"/>
                  </a:lnTo>
                  <a:cubicBezTo>
                    <a:pt x="16637" y="12700"/>
                    <a:pt x="12700" y="16637"/>
                    <a:pt x="12700" y="21590"/>
                  </a:cubicBezTo>
                  <a:close/>
                </a:path>
              </a:pathLst>
            </a:custGeom>
            <a:solidFill>
              <a:srgbClr val="151617"/>
            </a:solidFill>
          </p:spPr>
        </p:sp>
      </p:grpSp>
      <p:grpSp>
        <p:nvGrpSpPr>
          <p:cNvPr id="45" name="Group 45"/>
          <p:cNvGrpSpPr/>
          <p:nvPr/>
        </p:nvGrpSpPr>
        <p:grpSpPr>
          <a:xfrm>
            <a:off x="9037811" y="7116961"/>
            <a:ext cx="212377" cy="345727"/>
            <a:chOff x="0" y="0"/>
            <a:chExt cx="283170" cy="460970"/>
          </a:xfrm>
        </p:grpSpPr>
        <p:sp>
          <p:nvSpPr>
            <p:cNvPr id="46" name="Freeform 46"/>
            <p:cNvSpPr/>
            <p:nvPr/>
          </p:nvSpPr>
          <p:spPr>
            <a:xfrm>
              <a:off x="0" y="0"/>
              <a:ext cx="283170" cy="460970"/>
            </a:xfrm>
            <a:custGeom>
              <a:avLst/>
              <a:gdLst/>
              <a:ahLst/>
              <a:cxnLst/>
              <a:rect l="l" t="t" r="r" b="b"/>
              <a:pathLst>
                <a:path w="283170" h="460970">
                  <a:moveTo>
                    <a:pt x="0" y="0"/>
                  </a:moveTo>
                  <a:lnTo>
                    <a:pt x="283170" y="0"/>
                  </a:lnTo>
                  <a:lnTo>
                    <a:pt x="283170" y="460970"/>
                  </a:lnTo>
                  <a:lnTo>
                    <a:pt x="0" y="460970"/>
                  </a:lnTo>
                  <a:close/>
                </a:path>
              </a:pathLst>
            </a:custGeom>
            <a:solidFill>
              <a:srgbClr val="000000">
                <a:alpha val="0"/>
              </a:srgbClr>
            </a:solidFill>
          </p:spPr>
        </p:sp>
        <p:sp>
          <p:nvSpPr>
            <p:cNvPr id="47" name="TextBox 47"/>
            <p:cNvSpPr txBox="1"/>
            <p:nvPr/>
          </p:nvSpPr>
          <p:spPr>
            <a:xfrm>
              <a:off x="0" y="38100"/>
              <a:ext cx="283170" cy="422870"/>
            </a:xfrm>
            <a:prstGeom prst="rect">
              <a:avLst/>
            </a:prstGeom>
          </p:spPr>
          <p:txBody>
            <a:bodyPr lIns="0" tIns="0" rIns="0" bIns="0" rtlCol="0" anchor="t"/>
            <a:lstStyle/>
            <a:p>
              <a:pPr algn="ctr">
                <a:lnSpc>
                  <a:spcPts val="2687"/>
                </a:lnSpc>
              </a:pPr>
              <a:r>
                <a:rPr lang="en-US" sz="2687" b="1">
                  <a:solidFill>
                    <a:srgbClr val="151617"/>
                  </a:solidFill>
                  <a:latin typeface="Arimo Bold"/>
                  <a:ea typeface="Arimo Bold"/>
                  <a:cs typeface="Arimo Bold"/>
                  <a:sym typeface="Arimo Bold"/>
                </a:rPr>
                <a:t>3</a:t>
              </a:r>
            </a:p>
          </p:txBody>
        </p:sp>
      </p:grpSp>
      <p:grpSp>
        <p:nvGrpSpPr>
          <p:cNvPr id="48" name="Group 48"/>
          <p:cNvGrpSpPr/>
          <p:nvPr/>
        </p:nvGrpSpPr>
        <p:grpSpPr>
          <a:xfrm>
            <a:off x="4994821" y="7001619"/>
            <a:ext cx="2881461" cy="360164"/>
            <a:chOff x="0" y="0"/>
            <a:chExt cx="3841948" cy="480218"/>
          </a:xfrm>
        </p:grpSpPr>
        <p:sp>
          <p:nvSpPr>
            <p:cNvPr id="49" name="Freeform 49"/>
            <p:cNvSpPr/>
            <p:nvPr/>
          </p:nvSpPr>
          <p:spPr>
            <a:xfrm>
              <a:off x="0" y="0"/>
              <a:ext cx="3841948" cy="480218"/>
            </a:xfrm>
            <a:custGeom>
              <a:avLst/>
              <a:gdLst/>
              <a:ahLst/>
              <a:cxnLst/>
              <a:rect l="l" t="t" r="r" b="b"/>
              <a:pathLst>
                <a:path w="3841948" h="480218">
                  <a:moveTo>
                    <a:pt x="0" y="0"/>
                  </a:moveTo>
                  <a:lnTo>
                    <a:pt x="3841948" y="0"/>
                  </a:lnTo>
                  <a:lnTo>
                    <a:pt x="3841948" y="480218"/>
                  </a:lnTo>
                  <a:lnTo>
                    <a:pt x="0" y="480218"/>
                  </a:lnTo>
                  <a:close/>
                </a:path>
              </a:pathLst>
            </a:custGeom>
            <a:solidFill>
              <a:srgbClr val="000000">
                <a:alpha val="0"/>
              </a:srgbClr>
            </a:solidFill>
          </p:spPr>
        </p:sp>
        <p:sp>
          <p:nvSpPr>
            <p:cNvPr id="50" name="TextBox 50"/>
            <p:cNvSpPr txBox="1"/>
            <p:nvPr/>
          </p:nvSpPr>
          <p:spPr>
            <a:xfrm>
              <a:off x="0" y="-28575"/>
              <a:ext cx="3841948" cy="508793"/>
            </a:xfrm>
            <a:prstGeom prst="rect">
              <a:avLst/>
            </a:prstGeom>
          </p:spPr>
          <p:txBody>
            <a:bodyPr lIns="0" tIns="0" rIns="0" bIns="0" rtlCol="0" anchor="t"/>
            <a:lstStyle/>
            <a:p>
              <a:pPr algn="r">
                <a:lnSpc>
                  <a:spcPts val="2812"/>
                </a:lnSpc>
              </a:pPr>
              <a:r>
                <a:rPr lang="en-US" sz="2249" b="1">
                  <a:solidFill>
                    <a:srgbClr val="151617"/>
                  </a:solidFill>
                  <a:latin typeface="Arimo Bold"/>
                  <a:ea typeface="Arimo Bold"/>
                  <a:cs typeface="Arimo Bold"/>
                  <a:sym typeface="Arimo Bold"/>
                </a:rPr>
                <a:t>Greenhouses</a:t>
              </a:r>
            </a:p>
          </p:txBody>
        </p:sp>
      </p:grpSp>
      <p:grpSp>
        <p:nvGrpSpPr>
          <p:cNvPr id="51" name="Group 51"/>
          <p:cNvGrpSpPr/>
          <p:nvPr/>
        </p:nvGrpSpPr>
        <p:grpSpPr>
          <a:xfrm>
            <a:off x="806797" y="7500045"/>
            <a:ext cx="7069485" cy="368796"/>
            <a:chOff x="0" y="0"/>
            <a:chExt cx="9425980" cy="491728"/>
          </a:xfrm>
        </p:grpSpPr>
        <p:sp>
          <p:nvSpPr>
            <p:cNvPr id="52" name="Freeform 52"/>
            <p:cNvSpPr/>
            <p:nvPr/>
          </p:nvSpPr>
          <p:spPr>
            <a:xfrm>
              <a:off x="0" y="0"/>
              <a:ext cx="9425980" cy="491728"/>
            </a:xfrm>
            <a:custGeom>
              <a:avLst/>
              <a:gdLst/>
              <a:ahLst/>
              <a:cxnLst/>
              <a:rect l="l" t="t" r="r" b="b"/>
              <a:pathLst>
                <a:path w="9425980" h="491728">
                  <a:moveTo>
                    <a:pt x="0" y="0"/>
                  </a:moveTo>
                  <a:lnTo>
                    <a:pt x="9425980" y="0"/>
                  </a:lnTo>
                  <a:lnTo>
                    <a:pt x="9425980" y="491728"/>
                  </a:lnTo>
                  <a:lnTo>
                    <a:pt x="0" y="491728"/>
                  </a:lnTo>
                  <a:close/>
                </a:path>
              </a:pathLst>
            </a:custGeom>
            <a:solidFill>
              <a:srgbClr val="000000">
                <a:alpha val="0"/>
              </a:srgbClr>
            </a:solidFill>
          </p:spPr>
        </p:sp>
        <p:sp>
          <p:nvSpPr>
            <p:cNvPr id="53" name="TextBox 53"/>
            <p:cNvSpPr txBox="1"/>
            <p:nvPr/>
          </p:nvSpPr>
          <p:spPr>
            <a:xfrm>
              <a:off x="0" y="-85725"/>
              <a:ext cx="9425980" cy="577453"/>
            </a:xfrm>
            <a:prstGeom prst="rect">
              <a:avLst/>
            </a:prstGeom>
          </p:spPr>
          <p:txBody>
            <a:bodyPr lIns="0" tIns="0" rIns="0" bIns="0" rtlCol="0" anchor="t"/>
            <a:lstStyle/>
            <a:p>
              <a:pPr algn="r">
                <a:lnSpc>
                  <a:spcPts val="2875"/>
                </a:lnSpc>
              </a:pPr>
              <a:r>
                <a:rPr lang="en-US" sz="1812">
                  <a:solidFill>
                    <a:srgbClr val="151617"/>
                  </a:solidFill>
                  <a:latin typeface="Arimo"/>
                  <a:ea typeface="Arimo"/>
                  <a:cs typeface="Arimo"/>
                  <a:sym typeface="Arimo"/>
                </a:rPr>
                <a:t>Controlled environments.</a:t>
              </a:r>
            </a:p>
          </p:txBody>
        </p:sp>
      </p:grpSp>
      <p:grpSp>
        <p:nvGrpSpPr>
          <p:cNvPr id="54" name="Group 54"/>
          <p:cNvGrpSpPr/>
          <p:nvPr/>
        </p:nvGrpSpPr>
        <p:grpSpPr>
          <a:xfrm>
            <a:off x="9374757" y="8312795"/>
            <a:ext cx="806797" cy="28575"/>
            <a:chOff x="0" y="0"/>
            <a:chExt cx="1075730" cy="38100"/>
          </a:xfrm>
        </p:grpSpPr>
        <p:sp>
          <p:nvSpPr>
            <p:cNvPr id="55" name="Freeform 55"/>
            <p:cNvSpPr/>
            <p:nvPr/>
          </p:nvSpPr>
          <p:spPr>
            <a:xfrm>
              <a:off x="0" y="0"/>
              <a:ext cx="1075690" cy="38100"/>
            </a:xfrm>
            <a:custGeom>
              <a:avLst/>
              <a:gdLst/>
              <a:ahLst/>
              <a:cxnLst/>
              <a:rect l="l" t="t" r="r" b="b"/>
              <a:pathLst>
                <a:path w="1075690" h="38100">
                  <a:moveTo>
                    <a:pt x="0" y="15240"/>
                  </a:moveTo>
                  <a:cubicBezTo>
                    <a:pt x="0" y="6858"/>
                    <a:pt x="6858" y="0"/>
                    <a:pt x="15240" y="0"/>
                  </a:cubicBezTo>
                  <a:lnTo>
                    <a:pt x="1060450" y="0"/>
                  </a:lnTo>
                  <a:cubicBezTo>
                    <a:pt x="1068832" y="0"/>
                    <a:pt x="1075690" y="6858"/>
                    <a:pt x="1075690" y="15240"/>
                  </a:cubicBezTo>
                  <a:lnTo>
                    <a:pt x="1075690" y="22860"/>
                  </a:lnTo>
                  <a:cubicBezTo>
                    <a:pt x="1075690" y="31242"/>
                    <a:pt x="1068832" y="38100"/>
                    <a:pt x="1060450" y="38100"/>
                  </a:cubicBezTo>
                  <a:lnTo>
                    <a:pt x="15240" y="38100"/>
                  </a:lnTo>
                  <a:cubicBezTo>
                    <a:pt x="6858" y="38100"/>
                    <a:pt x="0" y="31242"/>
                    <a:pt x="0" y="22860"/>
                  </a:cubicBezTo>
                  <a:close/>
                </a:path>
              </a:pathLst>
            </a:custGeom>
            <a:solidFill>
              <a:srgbClr val="151617"/>
            </a:solidFill>
          </p:spPr>
        </p:sp>
      </p:grpSp>
      <p:grpSp>
        <p:nvGrpSpPr>
          <p:cNvPr id="56" name="Group 56"/>
          <p:cNvGrpSpPr/>
          <p:nvPr/>
        </p:nvGrpSpPr>
        <p:grpSpPr>
          <a:xfrm>
            <a:off x="8879905" y="8063061"/>
            <a:ext cx="528191" cy="528191"/>
            <a:chOff x="0" y="0"/>
            <a:chExt cx="704255" cy="704255"/>
          </a:xfrm>
        </p:grpSpPr>
        <p:sp>
          <p:nvSpPr>
            <p:cNvPr id="57" name="Freeform 57"/>
            <p:cNvSpPr/>
            <p:nvPr/>
          </p:nvSpPr>
          <p:spPr>
            <a:xfrm>
              <a:off x="6350" y="6350"/>
              <a:ext cx="691515" cy="691515"/>
            </a:xfrm>
            <a:custGeom>
              <a:avLst/>
              <a:gdLst/>
              <a:ahLst/>
              <a:cxnLst/>
              <a:rect l="l" t="t" r="r" b="b"/>
              <a:pathLst>
                <a:path w="691515" h="691515">
                  <a:moveTo>
                    <a:pt x="0" y="15240"/>
                  </a:moveTo>
                  <a:cubicBezTo>
                    <a:pt x="0" y="6858"/>
                    <a:pt x="6858" y="0"/>
                    <a:pt x="15240" y="0"/>
                  </a:cubicBezTo>
                  <a:lnTo>
                    <a:pt x="676275" y="0"/>
                  </a:lnTo>
                  <a:cubicBezTo>
                    <a:pt x="684657" y="0"/>
                    <a:pt x="691515" y="6858"/>
                    <a:pt x="691515" y="15240"/>
                  </a:cubicBezTo>
                  <a:lnTo>
                    <a:pt x="691515" y="676275"/>
                  </a:lnTo>
                  <a:cubicBezTo>
                    <a:pt x="691515" y="684657"/>
                    <a:pt x="684657" y="691515"/>
                    <a:pt x="676275" y="691515"/>
                  </a:cubicBezTo>
                  <a:lnTo>
                    <a:pt x="15240" y="691515"/>
                  </a:lnTo>
                  <a:cubicBezTo>
                    <a:pt x="6858" y="691515"/>
                    <a:pt x="0" y="684657"/>
                    <a:pt x="0" y="676275"/>
                  </a:cubicBezTo>
                  <a:close/>
                </a:path>
              </a:pathLst>
            </a:custGeom>
            <a:solidFill>
              <a:srgbClr val="F8ECE4"/>
            </a:solidFill>
          </p:spPr>
        </p:sp>
        <p:sp>
          <p:nvSpPr>
            <p:cNvPr id="58" name="Freeform 58"/>
            <p:cNvSpPr/>
            <p:nvPr/>
          </p:nvSpPr>
          <p:spPr>
            <a:xfrm>
              <a:off x="0" y="0"/>
              <a:ext cx="704215" cy="704215"/>
            </a:xfrm>
            <a:custGeom>
              <a:avLst/>
              <a:gdLst/>
              <a:ahLst/>
              <a:cxnLst/>
              <a:rect l="l" t="t" r="r" b="b"/>
              <a:pathLst>
                <a:path w="704215" h="704215">
                  <a:moveTo>
                    <a:pt x="0" y="21590"/>
                  </a:moveTo>
                  <a:cubicBezTo>
                    <a:pt x="0" y="9652"/>
                    <a:pt x="9652" y="0"/>
                    <a:pt x="21590" y="0"/>
                  </a:cubicBezTo>
                  <a:lnTo>
                    <a:pt x="682625" y="0"/>
                  </a:lnTo>
                  <a:lnTo>
                    <a:pt x="682625" y="6350"/>
                  </a:lnTo>
                  <a:lnTo>
                    <a:pt x="682625" y="0"/>
                  </a:lnTo>
                  <a:cubicBezTo>
                    <a:pt x="694563" y="0"/>
                    <a:pt x="704215" y="9652"/>
                    <a:pt x="704215" y="21590"/>
                  </a:cubicBezTo>
                  <a:lnTo>
                    <a:pt x="697865" y="21590"/>
                  </a:lnTo>
                  <a:lnTo>
                    <a:pt x="704215" y="21590"/>
                  </a:lnTo>
                  <a:lnTo>
                    <a:pt x="704215" y="682625"/>
                  </a:lnTo>
                  <a:lnTo>
                    <a:pt x="697865" y="682625"/>
                  </a:lnTo>
                  <a:lnTo>
                    <a:pt x="704215" y="682625"/>
                  </a:lnTo>
                  <a:cubicBezTo>
                    <a:pt x="704215" y="694563"/>
                    <a:pt x="694563" y="704215"/>
                    <a:pt x="682625" y="704215"/>
                  </a:cubicBezTo>
                  <a:lnTo>
                    <a:pt x="682625" y="697865"/>
                  </a:lnTo>
                  <a:lnTo>
                    <a:pt x="682625" y="704215"/>
                  </a:lnTo>
                  <a:lnTo>
                    <a:pt x="21590" y="704215"/>
                  </a:lnTo>
                  <a:lnTo>
                    <a:pt x="21590" y="697865"/>
                  </a:lnTo>
                  <a:lnTo>
                    <a:pt x="21590" y="704215"/>
                  </a:lnTo>
                  <a:cubicBezTo>
                    <a:pt x="9652" y="704215"/>
                    <a:pt x="0" y="694563"/>
                    <a:pt x="0" y="682625"/>
                  </a:cubicBezTo>
                  <a:lnTo>
                    <a:pt x="0" y="21590"/>
                  </a:lnTo>
                  <a:lnTo>
                    <a:pt x="6350" y="21590"/>
                  </a:lnTo>
                  <a:lnTo>
                    <a:pt x="0" y="21590"/>
                  </a:lnTo>
                  <a:moveTo>
                    <a:pt x="12700" y="21590"/>
                  </a:moveTo>
                  <a:lnTo>
                    <a:pt x="12700" y="682625"/>
                  </a:lnTo>
                  <a:lnTo>
                    <a:pt x="6350" y="682625"/>
                  </a:lnTo>
                  <a:lnTo>
                    <a:pt x="12700" y="682625"/>
                  </a:lnTo>
                  <a:cubicBezTo>
                    <a:pt x="12700" y="687578"/>
                    <a:pt x="16637" y="691515"/>
                    <a:pt x="21590" y="691515"/>
                  </a:cubicBezTo>
                  <a:lnTo>
                    <a:pt x="682625" y="691515"/>
                  </a:lnTo>
                  <a:cubicBezTo>
                    <a:pt x="687578" y="691515"/>
                    <a:pt x="691515" y="687578"/>
                    <a:pt x="691515" y="682625"/>
                  </a:cubicBezTo>
                  <a:lnTo>
                    <a:pt x="691515" y="21590"/>
                  </a:lnTo>
                  <a:cubicBezTo>
                    <a:pt x="691515" y="16637"/>
                    <a:pt x="687578" y="12700"/>
                    <a:pt x="682625" y="12700"/>
                  </a:cubicBezTo>
                  <a:lnTo>
                    <a:pt x="21590" y="12700"/>
                  </a:lnTo>
                  <a:lnTo>
                    <a:pt x="21590" y="6350"/>
                  </a:lnTo>
                  <a:lnTo>
                    <a:pt x="21590" y="12700"/>
                  </a:lnTo>
                  <a:cubicBezTo>
                    <a:pt x="16637" y="12700"/>
                    <a:pt x="12700" y="16637"/>
                    <a:pt x="12700" y="21590"/>
                  </a:cubicBezTo>
                  <a:close/>
                </a:path>
              </a:pathLst>
            </a:custGeom>
            <a:solidFill>
              <a:srgbClr val="151617"/>
            </a:solidFill>
          </p:spPr>
        </p:sp>
      </p:grpSp>
      <p:grpSp>
        <p:nvGrpSpPr>
          <p:cNvPr id="59" name="Group 59"/>
          <p:cNvGrpSpPr/>
          <p:nvPr/>
        </p:nvGrpSpPr>
        <p:grpSpPr>
          <a:xfrm>
            <a:off x="9020845" y="8154292"/>
            <a:ext cx="246161" cy="345727"/>
            <a:chOff x="0" y="0"/>
            <a:chExt cx="328215" cy="460970"/>
          </a:xfrm>
        </p:grpSpPr>
        <p:sp>
          <p:nvSpPr>
            <p:cNvPr id="60" name="Freeform 60"/>
            <p:cNvSpPr/>
            <p:nvPr/>
          </p:nvSpPr>
          <p:spPr>
            <a:xfrm>
              <a:off x="0" y="0"/>
              <a:ext cx="328215" cy="460970"/>
            </a:xfrm>
            <a:custGeom>
              <a:avLst/>
              <a:gdLst/>
              <a:ahLst/>
              <a:cxnLst/>
              <a:rect l="l" t="t" r="r" b="b"/>
              <a:pathLst>
                <a:path w="328215" h="460970">
                  <a:moveTo>
                    <a:pt x="0" y="0"/>
                  </a:moveTo>
                  <a:lnTo>
                    <a:pt x="328215" y="0"/>
                  </a:lnTo>
                  <a:lnTo>
                    <a:pt x="328215" y="460970"/>
                  </a:lnTo>
                  <a:lnTo>
                    <a:pt x="0" y="460970"/>
                  </a:lnTo>
                  <a:close/>
                </a:path>
              </a:pathLst>
            </a:custGeom>
            <a:solidFill>
              <a:srgbClr val="000000">
                <a:alpha val="0"/>
              </a:srgbClr>
            </a:solidFill>
          </p:spPr>
        </p:sp>
        <p:sp>
          <p:nvSpPr>
            <p:cNvPr id="61" name="TextBox 61"/>
            <p:cNvSpPr txBox="1"/>
            <p:nvPr/>
          </p:nvSpPr>
          <p:spPr>
            <a:xfrm>
              <a:off x="0" y="38100"/>
              <a:ext cx="328215" cy="422870"/>
            </a:xfrm>
            <a:prstGeom prst="rect">
              <a:avLst/>
            </a:prstGeom>
          </p:spPr>
          <p:txBody>
            <a:bodyPr lIns="0" tIns="0" rIns="0" bIns="0" rtlCol="0" anchor="t"/>
            <a:lstStyle/>
            <a:p>
              <a:pPr algn="ctr">
                <a:lnSpc>
                  <a:spcPts val="2687"/>
                </a:lnSpc>
              </a:pPr>
              <a:r>
                <a:rPr lang="en-US" sz="2687" b="1">
                  <a:solidFill>
                    <a:srgbClr val="151617"/>
                  </a:solidFill>
                  <a:latin typeface="Arimo Bold"/>
                  <a:ea typeface="Arimo Bold"/>
                  <a:cs typeface="Arimo Bold"/>
                  <a:sym typeface="Arimo Bold"/>
                </a:rPr>
                <a:t>4</a:t>
              </a:r>
            </a:p>
          </p:txBody>
        </p:sp>
      </p:grpSp>
      <p:grpSp>
        <p:nvGrpSpPr>
          <p:cNvPr id="62" name="Group 62"/>
          <p:cNvGrpSpPr/>
          <p:nvPr/>
        </p:nvGrpSpPr>
        <p:grpSpPr>
          <a:xfrm>
            <a:off x="10411717" y="8038951"/>
            <a:ext cx="3030588" cy="360164"/>
            <a:chOff x="0" y="0"/>
            <a:chExt cx="4040783" cy="480218"/>
          </a:xfrm>
        </p:grpSpPr>
        <p:sp>
          <p:nvSpPr>
            <p:cNvPr id="63" name="Freeform 63"/>
            <p:cNvSpPr/>
            <p:nvPr/>
          </p:nvSpPr>
          <p:spPr>
            <a:xfrm>
              <a:off x="0" y="0"/>
              <a:ext cx="4040783" cy="480218"/>
            </a:xfrm>
            <a:custGeom>
              <a:avLst/>
              <a:gdLst/>
              <a:ahLst/>
              <a:cxnLst/>
              <a:rect l="l" t="t" r="r" b="b"/>
              <a:pathLst>
                <a:path w="4040783" h="480218">
                  <a:moveTo>
                    <a:pt x="0" y="0"/>
                  </a:moveTo>
                  <a:lnTo>
                    <a:pt x="4040783" y="0"/>
                  </a:lnTo>
                  <a:lnTo>
                    <a:pt x="4040783" y="480218"/>
                  </a:lnTo>
                  <a:lnTo>
                    <a:pt x="0" y="480218"/>
                  </a:lnTo>
                  <a:close/>
                </a:path>
              </a:pathLst>
            </a:custGeom>
            <a:solidFill>
              <a:srgbClr val="000000">
                <a:alpha val="0"/>
              </a:srgbClr>
            </a:solidFill>
          </p:spPr>
        </p:sp>
        <p:sp>
          <p:nvSpPr>
            <p:cNvPr id="64" name="TextBox 64"/>
            <p:cNvSpPr txBox="1"/>
            <p:nvPr/>
          </p:nvSpPr>
          <p:spPr>
            <a:xfrm>
              <a:off x="0" y="-28575"/>
              <a:ext cx="4040783" cy="508793"/>
            </a:xfrm>
            <a:prstGeom prst="rect">
              <a:avLst/>
            </a:prstGeom>
          </p:spPr>
          <p:txBody>
            <a:bodyPr lIns="0" tIns="0" rIns="0" bIns="0" rtlCol="0" anchor="t"/>
            <a:lstStyle/>
            <a:p>
              <a:pPr algn="l">
                <a:lnSpc>
                  <a:spcPts val="2812"/>
                </a:lnSpc>
              </a:pPr>
              <a:r>
                <a:rPr lang="en-US" sz="2249" b="1">
                  <a:solidFill>
                    <a:srgbClr val="151617"/>
                  </a:solidFill>
                  <a:latin typeface="Arimo Bold"/>
                  <a:ea typeface="Arimo Bold"/>
                  <a:cs typeface="Arimo Bold"/>
                  <a:sym typeface="Arimo Bold"/>
                </a:rPr>
                <a:t>Urban Landscaping</a:t>
              </a:r>
            </a:p>
          </p:txBody>
        </p:sp>
      </p:grpSp>
      <p:grpSp>
        <p:nvGrpSpPr>
          <p:cNvPr id="65" name="Group 65"/>
          <p:cNvGrpSpPr/>
          <p:nvPr/>
        </p:nvGrpSpPr>
        <p:grpSpPr>
          <a:xfrm>
            <a:off x="10411717" y="8537376"/>
            <a:ext cx="7069485" cy="368796"/>
            <a:chOff x="0" y="0"/>
            <a:chExt cx="9425980" cy="491728"/>
          </a:xfrm>
        </p:grpSpPr>
        <p:sp>
          <p:nvSpPr>
            <p:cNvPr id="66" name="Freeform 66"/>
            <p:cNvSpPr/>
            <p:nvPr/>
          </p:nvSpPr>
          <p:spPr>
            <a:xfrm>
              <a:off x="0" y="0"/>
              <a:ext cx="9425980" cy="491728"/>
            </a:xfrm>
            <a:custGeom>
              <a:avLst/>
              <a:gdLst/>
              <a:ahLst/>
              <a:cxnLst/>
              <a:rect l="l" t="t" r="r" b="b"/>
              <a:pathLst>
                <a:path w="9425980" h="491728">
                  <a:moveTo>
                    <a:pt x="0" y="0"/>
                  </a:moveTo>
                  <a:lnTo>
                    <a:pt x="9425980" y="0"/>
                  </a:lnTo>
                  <a:lnTo>
                    <a:pt x="9425980" y="491728"/>
                  </a:lnTo>
                  <a:lnTo>
                    <a:pt x="0" y="491728"/>
                  </a:lnTo>
                  <a:close/>
                </a:path>
              </a:pathLst>
            </a:custGeom>
            <a:solidFill>
              <a:srgbClr val="000000">
                <a:alpha val="0"/>
              </a:srgbClr>
            </a:solidFill>
          </p:spPr>
        </p:sp>
        <p:sp>
          <p:nvSpPr>
            <p:cNvPr id="67" name="TextBox 67"/>
            <p:cNvSpPr txBox="1"/>
            <p:nvPr/>
          </p:nvSpPr>
          <p:spPr>
            <a:xfrm>
              <a:off x="0" y="-85725"/>
              <a:ext cx="9425980" cy="577453"/>
            </a:xfrm>
            <a:prstGeom prst="rect">
              <a:avLst/>
            </a:prstGeom>
          </p:spPr>
          <p:txBody>
            <a:bodyPr lIns="0" tIns="0" rIns="0" bIns="0" rtlCol="0" anchor="t"/>
            <a:lstStyle/>
            <a:p>
              <a:pPr algn="l">
                <a:lnSpc>
                  <a:spcPts val="2875"/>
                </a:lnSpc>
              </a:pPr>
              <a:r>
                <a:rPr lang="en-US" sz="1812">
                  <a:solidFill>
                    <a:srgbClr val="151617"/>
                  </a:solidFill>
                  <a:latin typeface="Arimo"/>
                  <a:ea typeface="Arimo"/>
                  <a:cs typeface="Arimo"/>
                  <a:sym typeface="Arimo"/>
                </a:rPr>
                <a:t>Parks and gardens benefit.</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453</Words>
  <Application>Microsoft Office PowerPoint</Application>
  <PresentationFormat>Custom</PresentationFormat>
  <Paragraphs>143</Paragraphs>
  <Slides>13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Bahnschrift Condensed</vt:lpstr>
      <vt:lpstr>Calibri</vt:lpstr>
      <vt:lpstr>Bahnschrift SemiBold</vt:lpstr>
      <vt:lpstr>Arimo Bold</vt:lpstr>
      <vt:lpstr>Arimo</vt:lpstr>
      <vt:lpstr>Bahnschrift Light SemiCondensed</vt:lpstr>
      <vt:lpstr>Arial</vt:lpstr>
      <vt:lpstr>Bahnschrift Light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Automatic-Plant-Watering-System.pptx</dc:title>
  <dc:creator>Chirag Sharma</dc:creator>
  <cp:lastModifiedBy>Chirag Sharma</cp:lastModifiedBy>
  <cp:revision>9</cp:revision>
  <dcterms:created xsi:type="dcterms:W3CDTF">2006-08-16T00:00:00Z</dcterms:created>
  <dcterms:modified xsi:type="dcterms:W3CDTF">2025-02-11T05:06:26Z</dcterms:modified>
  <dc:identifier>DAGeqRN4inU</dc:identifier>
</cp:coreProperties>
</file>